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7"/>
  </p:notesMasterIdLst>
  <p:sldIdLst>
    <p:sldId id="283" r:id="rId2"/>
    <p:sldId id="285" r:id="rId3"/>
    <p:sldId id="292" r:id="rId4"/>
    <p:sldId id="299" r:id="rId5"/>
    <p:sldId id="315" r:id="rId6"/>
    <p:sldId id="300" r:id="rId7"/>
    <p:sldId id="316" r:id="rId8"/>
    <p:sldId id="317" r:id="rId9"/>
    <p:sldId id="301" r:id="rId10"/>
    <p:sldId id="318" r:id="rId11"/>
    <p:sldId id="319" r:id="rId12"/>
    <p:sldId id="302" r:id="rId13"/>
    <p:sldId id="320" r:id="rId14"/>
    <p:sldId id="329" r:id="rId15"/>
    <p:sldId id="303" r:id="rId16"/>
    <p:sldId id="322" r:id="rId17"/>
    <p:sldId id="328" r:id="rId18"/>
    <p:sldId id="304" r:id="rId19"/>
    <p:sldId id="324" r:id="rId20"/>
    <p:sldId id="325" r:id="rId21"/>
    <p:sldId id="305" r:id="rId22"/>
    <p:sldId id="326" r:id="rId23"/>
    <p:sldId id="327" r:id="rId24"/>
    <p:sldId id="306" r:id="rId25"/>
    <p:sldId id="330" r:id="rId26"/>
    <p:sldId id="331" r:id="rId27"/>
    <p:sldId id="307" r:id="rId28"/>
    <p:sldId id="332" r:id="rId29"/>
    <p:sldId id="308" r:id="rId30"/>
    <p:sldId id="333" r:id="rId31"/>
    <p:sldId id="334" r:id="rId32"/>
    <p:sldId id="275" r:id="rId33"/>
    <p:sldId id="309" r:id="rId34"/>
    <p:sldId id="335" r:id="rId35"/>
    <p:sldId id="336" r:id="rId36"/>
    <p:sldId id="310" r:id="rId37"/>
    <p:sldId id="337" r:id="rId38"/>
    <p:sldId id="338" r:id="rId39"/>
    <p:sldId id="311" r:id="rId40"/>
    <p:sldId id="339" r:id="rId41"/>
    <p:sldId id="340" r:id="rId42"/>
    <p:sldId id="312" r:id="rId43"/>
    <p:sldId id="341" r:id="rId44"/>
    <p:sldId id="313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349" r:id="rId53"/>
    <p:sldId id="350" r:id="rId54"/>
    <p:sldId id="351" r:id="rId55"/>
    <p:sldId id="28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44" autoAdjust="0"/>
  </p:normalViewPr>
  <p:slideViewPr>
    <p:cSldViewPr>
      <p:cViewPr varScale="1">
        <p:scale>
          <a:sx n="86" d="100"/>
          <a:sy n="86" d="100"/>
        </p:scale>
        <p:origin x="135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05657-FB17-4820-A604-1B36A8A3997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C2801-8B18-4840-91D3-B7C43A79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7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7D22E-2FCF-4181-8686-08BDCDF9406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74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4866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8642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8545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0390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902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0851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6752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2763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2891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6225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1464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is the only UL fuse class to have ampere ratings up to 6000A?</a:t>
            </a:r>
          </a:p>
          <a:p>
            <a:r>
              <a:rPr lang="en-US" altLang="en-US"/>
              <a:t>What is the maximum defined ampere rating of a Class CC?</a:t>
            </a:r>
          </a:p>
          <a:p>
            <a:r>
              <a:rPr lang="en-US" altLang="en-US"/>
              <a:t>What is the difference between a Class R fuse and a Class K fuse?</a:t>
            </a:r>
          </a:p>
          <a:p>
            <a:r>
              <a:rPr lang="en-US" altLang="en-US"/>
              <a:t>What fuse line is renewable?</a:t>
            </a:r>
          </a:p>
        </p:txBody>
      </p:sp>
    </p:spTree>
    <p:extLst>
      <p:ext uri="{BB962C8B-B14F-4D97-AF65-F5344CB8AC3E}">
        <p14:creationId xmlns:p14="http://schemas.microsoft.com/office/powerpoint/2010/main" val="3923546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1200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4702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2017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198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7398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FA834-B168-4782-A343-BB43B14A459D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8460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ge de gar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2962" y="667077"/>
            <a:ext cx="4853178" cy="677109"/>
          </a:xfrm>
        </p:spPr>
        <p:txBody>
          <a:bodyPr tIns="36000" bIns="36000" anchor="b">
            <a:noAutofit/>
          </a:bodyPr>
          <a:lstStyle>
            <a:lvl1pPr algn="l">
              <a:defRPr sz="3200" b="1" cap="small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2620329"/>
            <a:ext cx="9143999" cy="4236719"/>
          </a:xfrm>
          <a:prstGeom prst="rect">
            <a:avLst/>
          </a:prstGeom>
          <a:noFill/>
        </p:spPr>
      </p:pic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0" y="0"/>
            <a:ext cx="9144000" cy="107950"/>
          </a:xfrm>
          <a:prstGeom prst="rect">
            <a:avLst/>
          </a:prstGeom>
          <a:solidFill>
            <a:srgbClr val="E94E0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7" name="Group 47"/>
          <p:cNvGrpSpPr/>
          <p:nvPr/>
        </p:nvGrpSpPr>
        <p:grpSpPr>
          <a:xfrm>
            <a:off x="861823" y="1101209"/>
            <a:ext cx="1715397" cy="524909"/>
            <a:chOff x="2824163" y="3194050"/>
            <a:chExt cx="2090738" cy="590550"/>
          </a:xfrm>
        </p:grpSpPr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254376" y="3336925"/>
              <a:ext cx="342900" cy="233363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6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5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3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89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4249738" y="3336925"/>
              <a:ext cx="342900" cy="233363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7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6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4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4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90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597276" y="3336925"/>
              <a:ext cx="306388" cy="233363"/>
            </a:xfrm>
            <a:custGeom>
              <a:avLst/>
              <a:gdLst/>
              <a:ahLst/>
              <a:cxnLst>
                <a:cxn ang="0">
                  <a:pos x="93" y="32"/>
                </a:cxn>
                <a:cxn ang="0">
                  <a:pos x="93" y="14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67" y="17"/>
                </a:cxn>
                <a:cxn ang="0">
                  <a:pos x="72" y="23"/>
                </a:cxn>
                <a:cxn ang="0">
                  <a:pos x="67" y="28"/>
                </a:cxn>
                <a:cxn ang="0">
                  <a:pos x="0" y="28"/>
                </a:cxn>
                <a:cxn ang="0">
                  <a:pos x="0" y="73"/>
                </a:cxn>
                <a:cxn ang="0">
                  <a:pos x="21" y="73"/>
                </a:cxn>
                <a:cxn ang="0">
                  <a:pos x="21" y="45"/>
                </a:cxn>
                <a:cxn ang="0">
                  <a:pos x="52" y="45"/>
                </a:cxn>
                <a:cxn ang="0">
                  <a:pos x="70" y="73"/>
                </a:cxn>
                <a:cxn ang="0">
                  <a:pos x="96" y="73"/>
                </a:cxn>
                <a:cxn ang="0">
                  <a:pos x="76" y="45"/>
                </a:cxn>
                <a:cxn ang="0">
                  <a:pos x="79" y="45"/>
                </a:cxn>
                <a:cxn ang="0">
                  <a:pos x="93" y="32"/>
                </a:cxn>
              </a:cxnLst>
              <a:rect l="0" t="0" r="r" b="b"/>
              <a:pathLst>
                <a:path w="96" h="73">
                  <a:moveTo>
                    <a:pt x="93" y="32"/>
                  </a:moveTo>
                  <a:cubicBezTo>
                    <a:pt x="93" y="14"/>
                    <a:pt x="93" y="14"/>
                    <a:pt x="93" y="14"/>
                  </a:cubicBezTo>
                  <a:cubicBezTo>
                    <a:pt x="93" y="6"/>
                    <a:pt x="87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72" y="20"/>
                    <a:pt x="72" y="23"/>
                  </a:cubicBezTo>
                  <a:cubicBezTo>
                    <a:pt x="72" y="25"/>
                    <a:pt x="69" y="28"/>
                    <a:pt x="67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87" y="45"/>
                    <a:pt x="93" y="39"/>
                    <a:pt x="93" y="3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3932238" y="3336925"/>
              <a:ext cx="292100" cy="233363"/>
            </a:xfrm>
            <a:custGeom>
              <a:avLst/>
              <a:gdLst/>
              <a:ahLst/>
              <a:cxnLst>
                <a:cxn ang="0">
                  <a:pos x="92" y="59"/>
                </a:cxn>
                <a:cxn ang="0">
                  <a:pos x="92" y="41"/>
                </a:cxn>
                <a:cxn ang="0">
                  <a:pos x="78" y="28"/>
                </a:cxn>
                <a:cxn ang="0">
                  <a:pos x="26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92" y="17"/>
                </a:cxn>
                <a:cxn ang="0">
                  <a:pos x="92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0" y="32"/>
                </a:cxn>
                <a:cxn ang="0">
                  <a:pos x="14" y="45"/>
                </a:cxn>
                <a:cxn ang="0">
                  <a:pos x="66" y="45"/>
                </a:cxn>
                <a:cxn ang="0">
                  <a:pos x="71" y="50"/>
                </a:cxn>
                <a:cxn ang="0">
                  <a:pos x="66" y="55"/>
                </a:cxn>
                <a:cxn ang="0">
                  <a:pos x="0" y="55"/>
                </a:cxn>
                <a:cxn ang="0">
                  <a:pos x="0" y="73"/>
                </a:cxn>
                <a:cxn ang="0">
                  <a:pos x="78" y="73"/>
                </a:cxn>
                <a:cxn ang="0">
                  <a:pos x="92" y="59"/>
                </a:cxn>
              </a:cxnLst>
              <a:rect l="0" t="0" r="r" b="b"/>
              <a:pathLst>
                <a:path w="92" h="73">
                  <a:moveTo>
                    <a:pt x="92" y="59"/>
                  </a:moveTo>
                  <a:cubicBezTo>
                    <a:pt x="92" y="41"/>
                    <a:pt x="92" y="41"/>
                    <a:pt x="92" y="41"/>
                  </a:cubicBezTo>
                  <a:cubicBezTo>
                    <a:pt x="92" y="34"/>
                    <a:pt x="86" y="28"/>
                    <a:pt x="78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3" y="28"/>
                    <a:pt x="21" y="25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9"/>
                    <a:pt x="6" y="45"/>
                    <a:pt x="14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8" y="45"/>
                    <a:pt x="71" y="47"/>
                    <a:pt x="71" y="50"/>
                  </a:cubicBezTo>
                  <a:cubicBezTo>
                    <a:pt x="71" y="53"/>
                    <a:pt x="68" y="55"/>
                    <a:pt x="66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6" y="73"/>
                    <a:pt x="92" y="67"/>
                    <a:pt x="92" y="59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824163" y="3333750"/>
              <a:ext cx="401638" cy="236538"/>
            </a:xfrm>
            <a:custGeom>
              <a:avLst/>
              <a:gdLst/>
              <a:ahLst/>
              <a:cxnLst>
                <a:cxn ang="0">
                  <a:pos x="106" y="0"/>
                </a:cxn>
                <a:cxn ang="0">
                  <a:pos x="88" y="10"/>
                </a:cxn>
                <a:cxn ang="0">
                  <a:pos x="63" y="55"/>
                </a:cxn>
                <a:cxn ang="0">
                  <a:pos x="38" y="1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74"/>
                </a:cxn>
                <a:cxn ang="0">
                  <a:pos x="21" y="74"/>
                </a:cxn>
                <a:cxn ang="0">
                  <a:pos x="21" y="29"/>
                </a:cxn>
                <a:cxn ang="0">
                  <a:pos x="24" y="26"/>
                </a:cxn>
                <a:cxn ang="0">
                  <a:pos x="26" y="27"/>
                </a:cxn>
                <a:cxn ang="0">
                  <a:pos x="53" y="74"/>
                </a:cxn>
                <a:cxn ang="0">
                  <a:pos x="73" y="74"/>
                </a:cxn>
                <a:cxn ang="0">
                  <a:pos x="100" y="27"/>
                </a:cxn>
                <a:cxn ang="0">
                  <a:pos x="102" y="26"/>
                </a:cxn>
                <a:cxn ang="0">
                  <a:pos x="105" y="29"/>
                </a:cxn>
                <a:cxn ang="0">
                  <a:pos x="105" y="74"/>
                </a:cxn>
                <a:cxn ang="0">
                  <a:pos x="126" y="74"/>
                </a:cxn>
                <a:cxn ang="0">
                  <a:pos x="126" y="20"/>
                </a:cxn>
                <a:cxn ang="0">
                  <a:pos x="106" y="0"/>
                </a:cxn>
              </a:cxnLst>
              <a:rect l="0" t="0" r="r" b="b"/>
              <a:pathLst>
                <a:path w="126" h="74">
                  <a:moveTo>
                    <a:pt x="106" y="0"/>
                  </a:moveTo>
                  <a:cubicBezTo>
                    <a:pt x="98" y="0"/>
                    <a:pt x="92" y="4"/>
                    <a:pt x="88" y="10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4" y="4"/>
                    <a:pt x="28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2" y="26"/>
                    <a:pt x="24" y="26"/>
                  </a:cubicBezTo>
                  <a:cubicBezTo>
                    <a:pt x="25" y="26"/>
                    <a:pt x="26" y="26"/>
                    <a:pt x="26" y="2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3" y="74"/>
                    <a:pt x="100" y="27"/>
                    <a:pt x="100" y="27"/>
                  </a:cubicBezTo>
                  <a:cubicBezTo>
                    <a:pt x="100" y="26"/>
                    <a:pt x="101" y="26"/>
                    <a:pt x="102" y="26"/>
                  </a:cubicBezTo>
                  <a:cubicBezTo>
                    <a:pt x="104" y="26"/>
                    <a:pt x="105" y="27"/>
                    <a:pt x="105" y="29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6" y="9"/>
                    <a:pt x="117" y="0"/>
                    <a:pt x="106" y="0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92638" y="3194050"/>
              <a:ext cx="322263" cy="558800"/>
            </a:xfrm>
            <a:custGeom>
              <a:avLst/>
              <a:gdLst/>
              <a:ahLst/>
              <a:cxnLst>
                <a:cxn ang="0">
                  <a:pos x="80" y="14"/>
                </a:cxn>
                <a:cxn ang="0">
                  <a:pos x="80" y="95"/>
                </a:cxn>
                <a:cxn ang="0">
                  <a:pos x="77" y="98"/>
                </a:cxn>
                <a:cxn ang="0">
                  <a:pos x="75" y="97"/>
                </a:cxn>
                <a:cxn ang="0">
                  <a:pos x="36" y="50"/>
                </a:cxn>
                <a:cxn ang="0">
                  <a:pos x="20" y="42"/>
                </a:cxn>
                <a:cxn ang="0">
                  <a:pos x="0" y="63"/>
                </a:cxn>
                <a:cxn ang="0">
                  <a:pos x="0" y="175"/>
                </a:cxn>
                <a:cxn ang="0">
                  <a:pos x="21" y="161"/>
                </a:cxn>
                <a:cxn ang="0">
                  <a:pos x="21" y="68"/>
                </a:cxn>
                <a:cxn ang="0">
                  <a:pos x="24" y="65"/>
                </a:cxn>
                <a:cxn ang="0">
                  <a:pos x="26" y="66"/>
                </a:cxn>
                <a:cxn ang="0">
                  <a:pos x="65" y="113"/>
                </a:cxn>
                <a:cxn ang="0">
                  <a:pos x="81" y="120"/>
                </a:cxn>
                <a:cxn ang="0">
                  <a:pos x="101" y="100"/>
                </a:cxn>
                <a:cxn ang="0">
                  <a:pos x="101" y="0"/>
                </a:cxn>
                <a:cxn ang="0">
                  <a:pos x="80" y="14"/>
                </a:cxn>
              </a:cxnLst>
              <a:rect l="0" t="0" r="r" b="b"/>
              <a:pathLst>
                <a:path w="101" h="175">
                  <a:moveTo>
                    <a:pt x="80" y="14"/>
                  </a:moveTo>
                  <a:cubicBezTo>
                    <a:pt x="80" y="95"/>
                    <a:pt x="80" y="95"/>
                    <a:pt x="80" y="95"/>
                  </a:cubicBezTo>
                  <a:cubicBezTo>
                    <a:pt x="80" y="97"/>
                    <a:pt x="79" y="98"/>
                    <a:pt x="77" y="98"/>
                  </a:cubicBezTo>
                  <a:cubicBezTo>
                    <a:pt x="76" y="98"/>
                    <a:pt x="76" y="98"/>
                    <a:pt x="75" y="97"/>
                  </a:cubicBezTo>
                  <a:cubicBezTo>
                    <a:pt x="75" y="97"/>
                    <a:pt x="36" y="50"/>
                    <a:pt x="36" y="50"/>
                  </a:cubicBezTo>
                  <a:cubicBezTo>
                    <a:pt x="32" y="45"/>
                    <a:pt x="27" y="42"/>
                    <a:pt x="20" y="42"/>
                  </a:cubicBezTo>
                  <a:cubicBezTo>
                    <a:pt x="9" y="42"/>
                    <a:pt x="0" y="51"/>
                    <a:pt x="0" y="63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1" y="66"/>
                    <a:pt x="22" y="65"/>
                    <a:pt x="24" y="65"/>
                  </a:cubicBezTo>
                  <a:cubicBezTo>
                    <a:pt x="25" y="65"/>
                    <a:pt x="26" y="65"/>
                    <a:pt x="26" y="66"/>
                  </a:cubicBezTo>
                  <a:cubicBezTo>
                    <a:pt x="26" y="66"/>
                    <a:pt x="65" y="113"/>
                    <a:pt x="65" y="113"/>
                  </a:cubicBezTo>
                  <a:cubicBezTo>
                    <a:pt x="69" y="118"/>
                    <a:pt x="75" y="120"/>
                    <a:pt x="81" y="120"/>
                  </a:cubicBezTo>
                  <a:cubicBezTo>
                    <a:pt x="92" y="120"/>
                    <a:pt x="101" y="111"/>
                    <a:pt x="101" y="100"/>
                  </a:cubicBezTo>
                  <a:cubicBezTo>
                    <a:pt x="101" y="0"/>
                    <a:pt x="101" y="0"/>
                    <a:pt x="101" y="0"/>
                  </a:cubicBezTo>
                  <a:lnTo>
                    <a:pt x="80" y="14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824163" y="3662363"/>
              <a:ext cx="57150" cy="90488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9"/>
                </a:cxn>
                <a:cxn ang="0">
                  <a:pos x="16" y="25"/>
                </a:cxn>
                <a:cxn ang="0">
                  <a:pos x="32" y="25"/>
                </a:cxn>
                <a:cxn ang="0">
                  <a:pos x="30" y="31"/>
                </a:cxn>
                <a:cxn ang="0">
                  <a:pos x="14" y="31"/>
                </a:cxn>
                <a:cxn ang="0">
                  <a:pos x="10" y="49"/>
                </a:cxn>
                <a:cxn ang="0">
                  <a:pos x="30" y="49"/>
                </a:cxn>
                <a:cxn ang="0">
                  <a:pos x="30" y="57"/>
                </a:cxn>
                <a:cxn ang="0">
                  <a:pos x="0" y="57"/>
                </a:cxn>
                <a:cxn ang="0">
                  <a:pos x="10" y="0"/>
                </a:cxn>
                <a:cxn ang="0">
                  <a:pos x="36" y="0"/>
                </a:cxn>
                <a:cxn ang="0">
                  <a:pos x="36" y="9"/>
                </a:cxn>
              </a:cxnLst>
              <a:rect l="0" t="0" r="r" b="b"/>
              <a:pathLst>
                <a:path w="36" h="57">
                  <a:moveTo>
                    <a:pt x="36" y="9"/>
                  </a:moveTo>
                  <a:lnTo>
                    <a:pt x="18" y="9"/>
                  </a:lnTo>
                  <a:lnTo>
                    <a:pt x="16" y="25"/>
                  </a:lnTo>
                  <a:lnTo>
                    <a:pt x="32" y="25"/>
                  </a:lnTo>
                  <a:lnTo>
                    <a:pt x="30" y="31"/>
                  </a:lnTo>
                  <a:lnTo>
                    <a:pt x="14" y="31"/>
                  </a:lnTo>
                  <a:lnTo>
                    <a:pt x="10" y="49"/>
                  </a:lnTo>
                  <a:lnTo>
                    <a:pt x="30" y="49"/>
                  </a:lnTo>
                  <a:lnTo>
                    <a:pt x="30" y="57"/>
                  </a:lnTo>
                  <a:lnTo>
                    <a:pt x="0" y="57"/>
                  </a:lnTo>
                  <a:lnTo>
                    <a:pt x="10" y="0"/>
                  </a:lnTo>
                  <a:lnTo>
                    <a:pt x="36" y="0"/>
                  </a:lnTo>
                  <a:lnTo>
                    <a:pt x="36" y="9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881313" y="3689350"/>
              <a:ext cx="68263" cy="63500"/>
            </a:xfrm>
            <a:custGeom>
              <a:avLst/>
              <a:gdLst/>
              <a:ahLst/>
              <a:cxnLst>
                <a:cxn ang="0">
                  <a:pos x="13" y="20"/>
                </a:cxn>
                <a:cxn ang="0">
                  <a:pos x="10" y="12"/>
                </a:cxn>
                <a:cxn ang="0">
                  <a:pos x="4" y="20"/>
                </a:cxn>
                <a:cxn ang="0">
                  <a:pos x="0" y="18"/>
                </a:cxn>
                <a:cxn ang="0">
                  <a:pos x="9" y="9"/>
                </a:cxn>
                <a:cxn ang="0">
                  <a:pos x="5" y="1"/>
                </a:cxn>
                <a:cxn ang="0">
                  <a:pos x="9" y="0"/>
                </a:cxn>
                <a:cxn ang="0">
                  <a:pos x="12" y="6"/>
                </a:cxn>
                <a:cxn ang="0">
                  <a:pos x="17" y="0"/>
                </a:cxn>
                <a:cxn ang="0">
                  <a:pos x="21" y="1"/>
                </a:cxn>
                <a:cxn ang="0">
                  <a:pos x="13" y="9"/>
                </a:cxn>
                <a:cxn ang="0">
                  <a:pos x="18" y="19"/>
                </a:cxn>
                <a:cxn ang="0">
                  <a:pos x="13" y="20"/>
                </a:cxn>
              </a:cxnLst>
              <a:rect l="0" t="0" r="r" b="b"/>
              <a:pathLst>
                <a:path w="21" h="20">
                  <a:moveTo>
                    <a:pt x="13" y="20"/>
                  </a:moveTo>
                  <a:cubicBezTo>
                    <a:pt x="12" y="18"/>
                    <a:pt x="11" y="15"/>
                    <a:pt x="10" y="12"/>
                  </a:cubicBezTo>
                  <a:cubicBezTo>
                    <a:pt x="8" y="15"/>
                    <a:pt x="6" y="18"/>
                    <a:pt x="4" y="2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15"/>
                    <a:pt x="6" y="12"/>
                    <a:pt x="9" y="9"/>
                  </a:cubicBezTo>
                  <a:cubicBezTo>
                    <a:pt x="7" y="7"/>
                    <a:pt x="6" y="4"/>
                    <a:pt x="5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2"/>
                    <a:pt x="11" y="4"/>
                    <a:pt x="12" y="6"/>
                  </a:cubicBezTo>
                  <a:cubicBezTo>
                    <a:pt x="14" y="4"/>
                    <a:pt x="15" y="2"/>
                    <a:pt x="17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4"/>
                    <a:pt x="16" y="6"/>
                    <a:pt x="13" y="9"/>
                  </a:cubicBezTo>
                  <a:cubicBezTo>
                    <a:pt x="15" y="12"/>
                    <a:pt x="17" y="16"/>
                    <a:pt x="18" y="19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2946401" y="3689350"/>
              <a:ext cx="73025" cy="95250"/>
            </a:xfrm>
            <a:custGeom>
              <a:avLst/>
              <a:gdLst/>
              <a:ahLst/>
              <a:cxnLst>
                <a:cxn ang="0">
                  <a:pos x="11" y="17"/>
                </a:cxn>
                <a:cxn ang="0">
                  <a:pos x="18" y="7"/>
                </a:cxn>
                <a:cxn ang="0">
                  <a:pos x="15" y="3"/>
                </a:cxn>
                <a:cxn ang="0">
                  <a:pos x="8" y="16"/>
                </a:cxn>
                <a:cxn ang="0">
                  <a:pos x="11" y="17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7" y="0"/>
                </a:cxn>
                <a:cxn ang="0">
                  <a:pos x="23" y="7"/>
                </a:cxn>
                <a:cxn ang="0">
                  <a:pos x="12" y="20"/>
                </a:cxn>
                <a:cxn ang="0">
                  <a:pos x="7" y="19"/>
                </a:cxn>
                <a:cxn ang="0">
                  <a:pos x="5" y="30"/>
                </a:cxn>
                <a:cxn ang="0">
                  <a:pos x="0" y="30"/>
                </a:cxn>
                <a:cxn ang="0">
                  <a:pos x="6" y="0"/>
                </a:cxn>
                <a:cxn ang="0">
                  <a:pos x="11" y="0"/>
                </a:cxn>
                <a:cxn ang="0">
                  <a:pos x="10" y="3"/>
                </a:cxn>
              </a:cxnLst>
              <a:rect l="0" t="0" r="r" b="b"/>
              <a:pathLst>
                <a:path w="23" h="30">
                  <a:moveTo>
                    <a:pt x="11" y="17"/>
                  </a:moveTo>
                  <a:cubicBezTo>
                    <a:pt x="15" y="17"/>
                    <a:pt x="18" y="11"/>
                    <a:pt x="18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9" y="7"/>
                    <a:pt x="8" y="16"/>
                  </a:cubicBezTo>
                  <a:cubicBezTo>
                    <a:pt x="9" y="17"/>
                    <a:pt x="10" y="17"/>
                    <a:pt x="11" y="17"/>
                  </a:cubicBezTo>
                  <a:moveTo>
                    <a:pt x="10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19" y="0"/>
                    <a:pt x="23" y="1"/>
                    <a:pt x="23" y="7"/>
                  </a:cubicBezTo>
                  <a:cubicBezTo>
                    <a:pt x="23" y="12"/>
                    <a:pt x="19" y="20"/>
                    <a:pt x="12" y="20"/>
                  </a:cubicBezTo>
                  <a:cubicBezTo>
                    <a:pt x="10" y="20"/>
                    <a:pt x="8" y="20"/>
                    <a:pt x="7" y="1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" name="Freeform 15"/>
            <p:cNvSpPr>
              <a:spLocks noEditPoints="1"/>
            </p:cNvSpPr>
            <p:nvPr/>
          </p:nvSpPr>
          <p:spPr bwMode="auto">
            <a:xfrm>
              <a:off x="3025776" y="3689350"/>
              <a:ext cx="53975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6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4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3" y="4"/>
                  </a:moveTo>
                  <a:cubicBezTo>
                    <a:pt x="13" y="3"/>
                    <a:pt x="13" y="3"/>
                    <a:pt x="11" y="3"/>
                  </a:cubicBezTo>
                  <a:cubicBezTo>
                    <a:pt x="9" y="3"/>
                    <a:pt x="7" y="5"/>
                    <a:pt x="6" y="9"/>
                  </a:cubicBezTo>
                  <a:cubicBezTo>
                    <a:pt x="9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2" y="20"/>
                    <a:pt x="9" y="20"/>
                    <a:pt x="6" y="20"/>
                  </a:cubicBezTo>
                  <a:cubicBezTo>
                    <a:pt x="3" y="20"/>
                    <a:pt x="0" y="17"/>
                    <a:pt x="0" y="13"/>
                  </a:cubicBezTo>
                  <a:cubicBezTo>
                    <a:pt x="0" y="7"/>
                    <a:pt x="5" y="0"/>
                    <a:pt x="12" y="0"/>
                  </a:cubicBezTo>
                  <a:cubicBezTo>
                    <a:pt x="15" y="0"/>
                    <a:pt x="17" y="1"/>
                    <a:pt x="17" y="4"/>
                  </a:cubicBezTo>
                  <a:cubicBezTo>
                    <a:pt x="17" y="9"/>
                    <a:pt x="10" y="12"/>
                    <a:pt x="5" y="12"/>
                  </a:cubicBezTo>
                  <a:cubicBezTo>
                    <a:pt x="5" y="13"/>
                    <a:pt x="5" y="17"/>
                    <a:pt x="9" y="17"/>
                  </a:cubicBezTo>
                  <a:cubicBezTo>
                    <a:pt x="10" y="17"/>
                    <a:pt x="12" y="16"/>
                    <a:pt x="14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3086101" y="3689350"/>
              <a:ext cx="47625" cy="6350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8" y="4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3" y="5"/>
                </a:cxn>
                <a:cxn ang="0">
                  <a:pos x="11" y="4"/>
                </a:cxn>
                <a:cxn ang="0">
                  <a:pos x="6" y="10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8" y="3"/>
                </a:cxn>
              </a:cxnLst>
              <a:rect l="0" t="0" r="r" b="b"/>
              <a:pathLst>
                <a:path w="15" h="20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4"/>
                    <a:pt x="7" y="6"/>
                    <a:pt x="6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133726" y="3670300"/>
              <a:ext cx="44450" cy="82550"/>
            </a:xfrm>
            <a:custGeom>
              <a:avLst/>
              <a:gdLst/>
              <a:ahLst/>
              <a:cxnLst>
                <a:cxn ang="0">
                  <a:pos x="11" y="25"/>
                </a:cxn>
                <a:cxn ang="0">
                  <a:pos x="6" y="26"/>
                </a:cxn>
                <a:cxn ang="0">
                  <a:pos x="2" y="19"/>
                </a:cxn>
                <a:cxn ang="0">
                  <a:pos x="4" y="9"/>
                </a:cxn>
                <a:cxn ang="0">
                  <a:pos x="1" y="9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10" y="0"/>
                </a:cxn>
                <a:cxn ang="0">
                  <a:pos x="9" y="6"/>
                </a:cxn>
                <a:cxn ang="0">
                  <a:pos x="14" y="6"/>
                </a:cxn>
                <a:cxn ang="0">
                  <a:pos x="13" y="9"/>
                </a:cxn>
                <a:cxn ang="0">
                  <a:pos x="8" y="9"/>
                </a:cxn>
                <a:cxn ang="0">
                  <a:pos x="6" y="19"/>
                </a:cxn>
                <a:cxn ang="0">
                  <a:pos x="8" y="23"/>
                </a:cxn>
                <a:cxn ang="0">
                  <a:pos x="10" y="22"/>
                </a:cxn>
                <a:cxn ang="0">
                  <a:pos x="11" y="25"/>
                </a:cxn>
              </a:cxnLst>
              <a:rect l="0" t="0" r="r" b="b"/>
              <a:pathLst>
                <a:path w="14" h="26">
                  <a:moveTo>
                    <a:pt x="11" y="25"/>
                  </a:moveTo>
                  <a:cubicBezTo>
                    <a:pt x="9" y="26"/>
                    <a:pt x="7" y="26"/>
                    <a:pt x="6" y="26"/>
                  </a:cubicBezTo>
                  <a:cubicBezTo>
                    <a:pt x="2" y="26"/>
                    <a:pt x="0" y="25"/>
                    <a:pt x="2" y="1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3"/>
                    <a:pt x="7" y="23"/>
                    <a:pt x="8" y="23"/>
                  </a:cubicBezTo>
                  <a:cubicBezTo>
                    <a:pt x="9" y="23"/>
                    <a:pt x="10" y="23"/>
                    <a:pt x="10" y="22"/>
                  </a:cubicBezTo>
                  <a:lnTo>
                    <a:pt x="11" y="25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auto">
            <a:xfrm>
              <a:off x="3178176" y="3659188"/>
              <a:ext cx="31750" cy="93663"/>
            </a:xfrm>
            <a:custGeom>
              <a:avLst/>
              <a:gdLst/>
              <a:ahLst/>
              <a:cxnLst>
                <a:cxn ang="0">
                  <a:pos x="4" y="3"/>
                </a:cxn>
                <a:cxn ang="0">
                  <a:pos x="8" y="0"/>
                </a:cxn>
                <a:cxn ang="0">
                  <a:pos x="10" y="3"/>
                </a:cxn>
                <a:cxn ang="0">
                  <a:pos x="7" y="6"/>
                </a:cxn>
                <a:cxn ang="0">
                  <a:pos x="4" y="3"/>
                </a:cxn>
                <a:cxn ang="0">
                  <a:pos x="8" y="9"/>
                </a:cxn>
                <a:cxn ang="0">
                  <a:pos x="5" y="29"/>
                </a:cxn>
                <a:cxn ang="0">
                  <a:pos x="0" y="29"/>
                </a:cxn>
                <a:cxn ang="0">
                  <a:pos x="4" y="9"/>
                </a:cxn>
                <a:cxn ang="0">
                  <a:pos x="8" y="9"/>
                </a:cxn>
              </a:cxnLst>
              <a:rect l="0" t="0" r="r" b="b"/>
              <a:pathLst>
                <a:path w="10" h="29">
                  <a:moveTo>
                    <a:pt x="4" y="3"/>
                  </a:moveTo>
                  <a:cubicBezTo>
                    <a:pt x="5" y="2"/>
                    <a:pt x="6" y="0"/>
                    <a:pt x="8" y="0"/>
                  </a:cubicBezTo>
                  <a:cubicBezTo>
                    <a:pt x="9" y="0"/>
                    <a:pt x="10" y="2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ubicBezTo>
                    <a:pt x="5" y="6"/>
                    <a:pt x="4" y="5"/>
                    <a:pt x="4" y="3"/>
                  </a:cubicBezTo>
                  <a:moveTo>
                    <a:pt x="8" y="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9"/>
                    <a:pt x="4" y="9"/>
                    <a:pt x="4" y="9"/>
                  </a:cubicBezTo>
                  <a:lnTo>
                    <a:pt x="8" y="9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3206751" y="3689350"/>
              <a:ext cx="47625" cy="63500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1" y="3"/>
                </a:cxn>
                <a:cxn ang="0">
                  <a:pos x="8" y="5"/>
                </a:cxn>
                <a:cxn ang="0">
                  <a:pos x="11" y="9"/>
                </a:cxn>
                <a:cxn ang="0">
                  <a:pos x="13" y="14"/>
                </a:cxn>
                <a:cxn ang="0">
                  <a:pos x="6" y="20"/>
                </a:cxn>
                <a:cxn ang="0">
                  <a:pos x="0" y="18"/>
                </a:cxn>
                <a:cxn ang="0">
                  <a:pos x="2" y="16"/>
                </a:cxn>
                <a:cxn ang="0">
                  <a:pos x="6" y="17"/>
                </a:cxn>
                <a:cxn ang="0">
                  <a:pos x="9" y="14"/>
                </a:cxn>
                <a:cxn ang="0">
                  <a:pos x="6" y="10"/>
                </a:cxn>
                <a:cxn ang="0">
                  <a:pos x="4" y="5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4" y="3"/>
                </a:cxn>
              </a:cxnLst>
              <a:rect l="0" t="0" r="r" b="b"/>
              <a:pathLst>
                <a:path w="15" h="20">
                  <a:moveTo>
                    <a:pt x="14" y="3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10" y="3"/>
                    <a:pt x="8" y="3"/>
                    <a:pt x="8" y="5"/>
                  </a:cubicBezTo>
                  <a:cubicBezTo>
                    <a:pt x="8" y="6"/>
                    <a:pt x="9" y="7"/>
                    <a:pt x="11" y="9"/>
                  </a:cubicBezTo>
                  <a:cubicBezTo>
                    <a:pt x="12" y="11"/>
                    <a:pt x="13" y="13"/>
                    <a:pt x="13" y="14"/>
                  </a:cubicBezTo>
                  <a:cubicBezTo>
                    <a:pt x="13" y="18"/>
                    <a:pt x="10" y="20"/>
                    <a:pt x="6" y="20"/>
                  </a:cubicBezTo>
                  <a:cubicBezTo>
                    <a:pt x="3" y="20"/>
                    <a:pt x="2" y="19"/>
                    <a:pt x="0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6" y="17"/>
                  </a:cubicBezTo>
                  <a:cubicBezTo>
                    <a:pt x="7" y="17"/>
                    <a:pt x="9" y="16"/>
                    <a:pt x="9" y="14"/>
                  </a:cubicBezTo>
                  <a:cubicBezTo>
                    <a:pt x="9" y="13"/>
                    <a:pt x="8" y="12"/>
                    <a:pt x="6" y="10"/>
                  </a:cubicBezTo>
                  <a:cubicBezTo>
                    <a:pt x="4" y="8"/>
                    <a:pt x="4" y="7"/>
                    <a:pt x="4" y="5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4" y="0"/>
                    <a:pt x="15" y="1"/>
                  </a:cubicBezTo>
                  <a:lnTo>
                    <a:pt x="14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3260726" y="3689350"/>
              <a:ext cx="57150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6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3" y="0"/>
                </a:cxn>
                <a:cxn ang="0">
                  <a:pos x="18" y="4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4" y="15"/>
                </a:cxn>
                <a:cxn ang="0">
                  <a:pos x="15" y="18"/>
                </a:cxn>
              </a:cxnLst>
              <a:rect l="0" t="0" r="r" b="b"/>
              <a:pathLst>
                <a:path w="18" h="20">
                  <a:moveTo>
                    <a:pt x="13" y="4"/>
                  </a:moveTo>
                  <a:cubicBezTo>
                    <a:pt x="13" y="3"/>
                    <a:pt x="13" y="3"/>
                    <a:pt x="11" y="3"/>
                  </a:cubicBezTo>
                  <a:cubicBezTo>
                    <a:pt x="9" y="3"/>
                    <a:pt x="7" y="5"/>
                    <a:pt x="6" y="9"/>
                  </a:cubicBezTo>
                  <a:cubicBezTo>
                    <a:pt x="10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2" y="20"/>
                    <a:pt x="9" y="20"/>
                    <a:pt x="6" y="20"/>
                  </a:cubicBezTo>
                  <a:cubicBezTo>
                    <a:pt x="3" y="20"/>
                    <a:pt x="0" y="17"/>
                    <a:pt x="0" y="13"/>
                  </a:cubicBezTo>
                  <a:cubicBezTo>
                    <a:pt x="0" y="7"/>
                    <a:pt x="5" y="0"/>
                    <a:pt x="13" y="0"/>
                  </a:cubicBezTo>
                  <a:cubicBezTo>
                    <a:pt x="15" y="0"/>
                    <a:pt x="18" y="1"/>
                    <a:pt x="18" y="4"/>
                  </a:cubicBezTo>
                  <a:cubicBezTo>
                    <a:pt x="18" y="9"/>
                    <a:pt x="10" y="12"/>
                    <a:pt x="5" y="12"/>
                  </a:cubicBezTo>
                  <a:cubicBezTo>
                    <a:pt x="5" y="13"/>
                    <a:pt x="5" y="17"/>
                    <a:pt x="9" y="17"/>
                  </a:cubicBezTo>
                  <a:cubicBezTo>
                    <a:pt x="10" y="17"/>
                    <a:pt x="12" y="16"/>
                    <a:pt x="14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3311526" y="3736975"/>
              <a:ext cx="28575" cy="38100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4"/>
                </a:cxn>
                <a:cxn ang="0">
                  <a:pos x="2" y="12"/>
                </a:cxn>
                <a:cxn ang="0">
                  <a:pos x="0" y="11"/>
                </a:cxn>
              </a:cxnLst>
              <a:rect l="0" t="0" r="r" b="b"/>
              <a:pathLst>
                <a:path w="9" h="12">
                  <a:moveTo>
                    <a:pt x="0" y="11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6" y="1"/>
                    <a:pt x="6" y="0"/>
                    <a:pt x="8" y="0"/>
                  </a:cubicBezTo>
                  <a:cubicBezTo>
                    <a:pt x="9" y="0"/>
                    <a:pt x="9" y="0"/>
                    <a:pt x="9" y="1"/>
                  </a:cubicBezTo>
                  <a:cubicBezTo>
                    <a:pt x="9" y="2"/>
                    <a:pt x="9" y="3"/>
                    <a:pt x="8" y="4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3394076" y="3689350"/>
              <a:ext cx="60325" cy="63500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11" y="2"/>
                </a:cxn>
                <a:cxn ang="0">
                  <a:pos x="5" y="11"/>
                </a:cxn>
                <a:cxn ang="0">
                  <a:pos x="9" y="17"/>
                </a:cxn>
                <a:cxn ang="0">
                  <a:pos x="14" y="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19" y="8"/>
                </a:cxn>
                <a:cxn ang="0">
                  <a:pos x="8" y="20"/>
                </a:cxn>
                <a:cxn ang="0">
                  <a:pos x="0" y="12"/>
                </a:cxn>
              </a:cxnLst>
              <a:rect l="0" t="0" r="r" b="b"/>
              <a:pathLst>
                <a:path w="19" h="20">
                  <a:moveTo>
                    <a:pt x="14" y="8"/>
                  </a:moveTo>
                  <a:cubicBezTo>
                    <a:pt x="14" y="5"/>
                    <a:pt x="13" y="2"/>
                    <a:pt x="11" y="2"/>
                  </a:cubicBezTo>
                  <a:cubicBezTo>
                    <a:pt x="6" y="2"/>
                    <a:pt x="5" y="8"/>
                    <a:pt x="5" y="11"/>
                  </a:cubicBezTo>
                  <a:cubicBezTo>
                    <a:pt x="5" y="15"/>
                    <a:pt x="6" y="17"/>
                    <a:pt x="9" y="17"/>
                  </a:cubicBezTo>
                  <a:cubicBezTo>
                    <a:pt x="11" y="17"/>
                    <a:pt x="14" y="16"/>
                    <a:pt x="14" y="8"/>
                  </a:cubicBezTo>
                  <a:moveTo>
                    <a:pt x="0" y="12"/>
                  </a:moveTo>
                  <a:cubicBezTo>
                    <a:pt x="0" y="3"/>
                    <a:pt x="6" y="0"/>
                    <a:pt x="11" y="0"/>
                  </a:cubicBezTo>
                  <a:cubicBezTo>
                    <a:pt x="17" y="0"/>
                    <a:pt x="19" y="4"/>
                    <a:pt x="19" y="8"/>
                  </a:cubicBezTo>
                  <a:cubicBezTo>
                    <a:pt x="19" y="14"/>
                    <a:pt x="15" y="20"/>
                    <a:pt x="8" y="20"/>
                  </a:cubicBezTo>
                  <a:cubicBezTo>
                    <a:pt x="3" y="20"/>
                    <a:pt x="0" y="16"/>
                    <a:pt x="0" y="1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3467101" y="3689350"/>
              <a:ext cx="60325" cy="63500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11" y="16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0" y="11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5" y="11"/>
                </a:cxn>
                <a:cxn ang="0">
                  <a:pos x="5" y="14"/>
                </a:cxn>
                <a:cxn ang="0">
                  <a:pos x="6" y="17"/>
                </a:cxn>
                <a:cxn ang="0">
                  <a:pos x="13" y="7"/>
                </a:cxn>
                <a:cxn ang="0">
                  <a:pos x="14" y="0"/>
                </a:cxn>
                <a:cxn ang="0">
                  <a:pos x="19" y="0"/>
                </a:cxn>
                <a:cxn ang="0">
                  <a:pos x="15" y="20"/>
                </a:cxn>
                <a:cxn ang="0">
                  <a:pos x="11" y="20"/>
                </a:cxn>
                <a:cxn ang="0">
                  <a:pos x="11" y="16"/>
                </a:cxn>
              </a:cxnLst>
              <a:rect l="0" t="0" r="r" b="b"/>
              <a:pathLst>
                <a:path w="19" h="20">
                  <a:moveTo>
                    <a:pt x="11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9" y="19"/>
                    <a:pt x="6" y="20"/>
                    <a:pt x="4" y="20"/>
                  </a:cubicBezTo>
                  <a:cubicBezTo>
                    <a:pt x="2" y="20"/>
                    <a:pt x="0" y="19"/>
                    <a:pt x="0" y="16"/>
                  </a:cubicBezTo>
                  <a:cubicBezTo>
                    <a:pt x="0" y="15"/>
                    <a:pt x="0" y="13"/>
                    <a:pt x="0" y="1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3"/>
                    <a:pt x="5" y="13"/>
                    <a:pt x="5" y="14"/>
                  </a:cubicBezTo>
                  <a:cubicBezTo>
                    <a:pt x="5" y="16"/>
                    <a:pt x="6" y="17"/>
                    <a:pt x="6" y="17"/>
                  </a:cubicBezTo>
                  <a:cubicBezTo>
                    <a:pt x="9" y="17"/>
                    <a:pt x="12" y="12"/>
                    <a:pt x="13" y="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1" y="20"/>
                    <a:pt x="11" y="20"/>
                    <a:pt x="11" y="20"/>
                  </a:cubicBezTo>
                  <a:lnTo>
                    <a:pt x="11" y="16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533776" y="3689350"/>
              <a:ext cx="47625" cy="6350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8" y="4"/>
                </a:cxn>
                <a:cxn ang="0">
                  <a:pos x="9" y="2"/>
                </a:cxn>
                <a:cxn ang="0">
                  <a:pos x="13" y="0"/>
                </a:cxn>
                <a:cxn ang="0">
                  <a:pos x="15" y="1"/>
                </a:cxn>
                <a:cxn ang="0">
                  <a:pos x="13" y="5"/>
                </a:cxn>
                <a:cxn ang="0">
                  <a:pos x="11" y="4"/>
                </a:cxn>
                <a:cxn ang="0">
                  <a:pos x="7" y="10"/>
                </a:cxn>
                <a:cxn ang="0">
                  <a:pos x="5" y="20"/>
                </a:cxn>
                <a:cxn ang="0">
                  <a:pos x="0" y="2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3"/>
                </a:cxn>
              </a:cxnLst>
              <a:rect l="0" t="0" r="r" b="b"/>
              <a:pathLst>
                <a:path w="15" h="20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4"/>
                    <a:pt x="7" y="6"/>
                    <a:pt x="7" y="1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613151" y="3689350"/>
              <a:ext cx="47625" cy="63500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1" y="3"/>
                </a:cxn>
                <a:cxn ang="0">
                  <a:pos x="8" y="5"/>
                </a:cxn>
                <a:cxn ang="0">
                  <a:pos x="11" y="9"/>
                </a:cxn>
                <a:cxn ang="0">
                  <a:pos x="13" y="14"/>
                </a:cxn>
                <a:cxn ang="0">
                  <a:pos x="6" y="20"/>
                </a:cxn>
                <a:cxn ang="0">
                  <a:pos x="0" y="18"/>
                </a:cxn>
                <a:cxn ang="0">
                  <a:pos x="2" y="16"/>
                </a:cxn>
                <a:cxn ang="0">
                  <a:pos x="5" y="17"/>
                </a:cxn>
                <a:cxn ang="0">
                  <a:pos x="9" y="14"/>
                </a:cxn>
                <a:cxn ang="0">
                  <a:pos x="6" y="10"/>
                </a:cxn>
                <a:cxn ang="0">
                  <a:pos x="3" y="5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4" y="3"/>
                </a:cxn>
              </a:cxnLst>
              <a:rect l="0" t="0" r="r" b="b"/>
              <a:pathLst>
                <a:path w="15" h="20">
                  <a:moveTo>
                    <a:pt x="14" y="3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10" y="3"/>
                    <a:pt x="8" y="3"/>
                    <a:pt x="8" y="5"/>
                  </a:cubicBezTo>
                  <a:cubicBezTo>
                    <a:pt x="8" y="6"/>
                    <a:pt x="9" y="7"/>
                    <a:pt x="11" y="9"/>
                  </a:cubicBezTo>
                  <a:cubicBezTo>
                    <a:pt x="12" y="11"/>
                    <a:pt x="13" y="13"/>
                    <a:pt x="13" y="14"/>
                  </a:cubicBezTo>
                  <a:cubicBezTo>
                    <a:pt x="13" y="18"/>
                    <a:pt x="10" y="20"/>
                    <a:pt x="6" y="20"/>
                  </a:cubicBezTo>
                  <a:cubicBezTo>
                    <a:pt x="3" y="20"/>
                    <a:pt x="1" y="19"/>
                    <a:pt x="0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5" y="17"/>
                  </a:cubicBezTo>
                  <a:cubicBezTo>
                    <a:pt x="7" y="17"/>
                    <a:pt x="9" y="16"/>
                    <a:pt x="9" y="14"/>
                  </a:cubicBezTo>
                  <a:cubicBezTo>
                    <a:pt x="9" y="13"/>
                    <a:pt x="8" y="12"/>
                    <a:pt x="6" y="10"/>
                  </a:cubicBezTo>
                  <a:cubicBezTo>
                    <a:pt x="4" y="8"/>
                    <a:pt x="3" y="7"/>
                    <a:pt x="3" y="5"/>
                  </a:cubicBezTo>
                  <a:cubicBezTo>
                    <a:pt x="3" y="1"/>
                    <a:pt x="7" y="0"/>
                    <a:pt x="10" y="0"/>
                  </a:cubicBezTo>
                  <a:cubicBezTo>
                    <a:pt x="13" y="0"/>
                    <a:pt x="14" y="0"/>
                    <a:pt x="15" y="1"/>
                  </a:cubicBezTo>
                  <a:lnTo>
                    <a:pt x="14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auto">
            <a:xfrm>
              <a:off x="3667126" y="3689350"/>
              <a:ext cx="63500" cy="63500"/>
            </a:xfrm>
            <a:custGeom>
              <a:avLst/>
              <a:gdLst/>
              <a:ahLst/>
              <a:cxnLst>
                <a:cxn ang="0">
                  <a:pos x="15" y="8"/>
                </a:cxn>
                <a:cxn ang="0">
                  <a:pos x="11" y="2"/>
                </a:cxn>
                <a:cxn ang="0">
                  <a:pos x="5" y="11"/>
                </a:cxn>
                <a:cxn ang="0">
                  <a:pos x="10" y="17"/>
                </a:cxn>
                <a:cxn ang="0">
                  <a:pos x="15" y="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20" y="8"/>
                </a:cxn>
                <a:cxn ang="0">
                  <a:pos x="9" y="20"/>
                </a:cxn>
                <a:cxn ang="0">
                  <a:pos x="0" y="12"/>
                </a:cxn>
              </a:cxnLst>
              <a:rect l="0" t="0" r="r" b="b"/>
              <a:pathLst>
                <a:path w="20" h="20">
                  <a:moveTo>
                    <a:pt x="15" y="8"/>
                  </a:moveTo>
                  <a:cubicBezTo>
                    <a:pt x="15" y="5"/>
                    <a:pt x="14" y="2"/>
                    <a:pt x="11" y="2"/>
                  </a:cubicBezTo>
                  <a:cubicBezTo>
                    <a:pt x="7" y="2"/>
                    <a:pt x="5" y="8"/>
                    <a:pt x="5" y="11"/>
                  </a:cubicBezTo>
                  <a:cubicBezTo>
                    <a:pt x="5" y="15"/>
                    <a:pt x="7" y="17"/>
                    <a:pt x="10" y="17"/>
                  </a:cubicBezTo>
                  <a:cubicBezTo>
                    <a:pt x="11" y="17"/>
                    <a:pt x="15" y="16"/>
                    <a:pt x="15" y="8"/>
                  </a:cubicBezTo>
                  <a:moveTo>
                    <a:pt x="0" y="12"/>
                  </a:moveTo>
                  <a:cubicBezTo>
                    <a:pt x="0" y="3"/>
                    <a:pt x="7" y="0"/>
                    <a:pt x="11" y="0"/>
                  </a:cubicBezTo>
                  <a:cubicBezTo>
                    <a:pt x="18" y="0"/>
                    <a:pt x="20" y="4"/>
                    <a:pt x="20" y="8"/>
                  </a:cubicBezTo>
                  <a:cubicBezTo>
                    <a:pt x="20" y="14"/>
                    <a:pt x="16" y="20"/>
                    <a:pt x="9" y="20"/>
                  </a:cubicBezTo>
                  <a:cubicBezTo>
                    <a:pt x="4" y="20"/>
                    <a:pt x="0" y="16"/>
                    <a:pt x="0" y="1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3740151" y="3689350"/>
              <a:ext cx="63500" cy="63500"/>
            </a:xfrm>
            <a:custGeom>
              <a:avLst/>
              <a:gdLst/>
              <a:ahLst/>
              <a:cxnLst>
                <a:cxn ang="0">
                  <a:pos x="12" y="16"/>
                </a:cxn>
                <a:cxn ang="0">
                  <a:pos x="12" y="16"/>
                </a:cxn>
                <a:cxn ang="0">
                  <a:pos x="5" y="20"/>
                </a:cxn>
                <a:cxn ang="0">
                  <a:pos x="0" y="16"/>
                </a:cxn>
                <a:cxn ang="0">
                  <a:pos x="1" y="11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6" y="11"/>
                </a:cxn>
                <a:cxn ang="0">
                  <a:pos x="5" y="14"/>
                </a:cxn>
                <a:cxn ang="0">
                  <a:pos x="7" y="17"/>
                </a:cxn>
                <a:cxn ang="0">
                  <a:pos x="14" y="7"/>
                </a:cxn>
                <a:cxn ang="0">
                  <a:pos x="15" y="0"/>
                </a:cxn>
                <a:cxn ang="0">
                  <a:pos x="20" y="0"/>
                </a:cxn>
                <a:cxn ang="0">
                  <a:pos x="16" y="20"/>
                </a:cxn>
                <a:cxn ang="0">
                  <a:pos x="11" y="20"/>
                </a:cxn>
                <a:cxn ang="0">
                  <a:pos x="12" y="16"/>
                </a:cxn>
              </a:cxnLst>
              <a:rect l="0" t="0" r="r" b="b"/>
              <a:pathLst>
                <a:path w="20" h="20">
                  <a:moveTo>
                    <a:pt x="12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9" y="19"/>
                    <a:pt x="7" y="20"/>
                    <a:pt x="5" y="20"/>
                  </a:cubicBezTo>
                  <a:cubicBezTo>
                    <a:pt x="3" y="20"/>
                    <a:pt x="0" y="19"/>
                    <a:pt x="0" y="16"/>
                  </a:cubicBezTo>
                  <a:cubicBezTo>
                    <a:pt x="0" y="15"/>
                    <a:pt x="0" y="13"/>
                    <a:pt x="1" y="1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3"/>
                    <a:pt x="5" y="13"/>
                    <a:pt x="5" y="14"/>
                  </a:cubicBezTo>
                  <a:cubicBezTo>
                    <a:pt x="5" y="16"/>
                    <a:pt x="7" y="17"/>
                    <a:pt x="7" y="17"/>
                  </a:cubicBezTo>
                  <a:cubicBezTo>
                    <a:pt x="9" y="17"/>
                    <a:pt x="13" y="12"/>
                    <a:pt x="14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1" y="20"/>
                    <a:pt x="11" y="20"/>
                    <a:pt x="11" y="20"/>
                  </a:cubicBezTo>
                  <a:lnTo>
                    <a:pt x="12" y="16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3810001" y="3689350"/>
              <a:ext cx="49213" cy="63500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4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2" y="5"/>
                </a:cxn>
                <a:cxn ang="0">
                  <a:pos x="11" y="4"/>
                </a:cxn>
                <a:cxn ang="0">
                  <a:pos x="6" y="10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7" y="3"/>
                </a:cxn>
              </a:cxnLst>
              <a:rect l="0" t="0" r="r" b="b"/>
              <a:pathLst>
                <a:path w="15" h="20">
                  <a:moveTo>
                    <a:pt x="7" y="3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1" y="0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4"/>
                    <a:pt x="7" y="6"/>
                    <a:pt x="6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3856038" y="3689350"/>
              <a:ext cx="53975" cy="63500"/>
            </a:xfrm>
            <a:custGeom>
              <a:avLst/>
              <a:gdLst/>
              <a:ahLst/>
              <a:cxnLst>
                <a:cxn ang="0">
                  <a:pos x="15" y="18"/>
                </a:cxn>
                <a:cxn ang="0">
                  <a:pos x="8" y="20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17" y="2"/>
                </a:cxn>
                <a:cxn ang="0">
                  <a:pos x="15" y="4"/>
                </a:cxn>
                <a:cxn ang="0">
                  <a:pos x="11" y="3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3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5" y="18"/>
                  </a:moveTo>
                  <a:cubicBezTo>
                    <a:pt x="12" y="20"/>
                    <a:pt x="11" y="20"/>
                    <a:pt x="8" y="20"/>
                  </a:cubicBezTo>
                  <a:cubicBezTo>
                    <a:pt x="3" y="20"/>
                    <a:pt x="0" y="17"/>
                    <a:pt x="0" y="12"/>
                  </a:cubicBezTo>
                  <a:cubicBezTo>
                    <a:pt x="0" y="6"/>
                    <a:pt x="4" y="0"/>
                    <a:pt x="11" y="0"/>
                  </a:cubicBezTo>
                  <a:cubicBezTo>
                    <a:pt x="14" y="0"/>
                    <a:pt x="15" y="0"/>
                    <a:pt x="17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3" y="3"/>
                    <a:pt x="11" y="3"/>
                  </a:cubicBezTo>
                  <a:cubicBezTo>
                    <a:pt x="8" y="3"/>
                    <a:pt x="5" y="7"/>
                    <a:pt x="5" y="12"/>
                  </a:cubicBezTo>
                  <a:cubicBezTo>
                    <a:pt x="5" y="14"/>
                    <a:pt x="7" y="17"/>
                    <a:pt x="9" y="17"/>
                  </a:cubicBezTo>
                  <a:cubicBezTo>
                    <a:pt x="11" y="17"/>
                    <a:pt x="12" y="16"/>
                    <a:pt x="13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auto">
            <a:xfrm>
              <a:off x="3913188" y="3689350"/>
              <a:ext cx="53975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5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8" y="17"/>
                </a:cxn>
                <a:cxn ang="0">
                  <a:pos x="13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3" y="4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9" y="3"/>
                    <a:pt x="6" y="5"/>
                    <a:pt x="5" y="9"/>
                  </a:cubicBezTo>
                  <a:cubicBezTo>
                    <a:pt x="9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1" y="20"/>
                    <a:pt x="8" y="20"/>
                    <a:pt x="6" y="20"/>
                  </a:cubicBez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4" y="0"/>
                    <a:pt x="12" y="0"/>
                  </a:cubicBezTo>
                  <a:cubicBezTo>
                    <a:pt x="14" y="0"/>
                    <a:pt x="17" y="1"/>
                    <a:pt x="17" y="4"/>
                  </a:cubicBezTo>
                  <a:cubicBezTo>
                    <a:pt x="17" y="9"/>
                    <a:pt x="9" y="12"/>
                    <a:pt x="5" y="12"/>
                  </a:cubicBezTo>
                  <a:cubicBezTo>
                    <a:pt x="5" y="13"/>
                    <a:pt x="5" y="17"/>
                    <a:pt x="8" y="17"/>
                  </a:cubicBezTo>
                  <a:cubicBezTo>
                    <a:pt x="10" y="17"/>
                    <a:pt x="11" y="16"/>
                    <a:pt x="13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auto">
            <a:xfrm>
              <a:off x="4008438" y="3689350"/>
              <a:ext cx="60325" cy="63500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11" y="2"/>
                </a:cxn>
                <a:cxn ang="0">
                  <a:pos x="5" y="11"/>
                </a:cxn>
                <a:cxn ang="0">
                  <a:pos x="9" y="17"/>
                </a:cxn>
                <a:cxn ang="0">
                  <a:pos x="14" y="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19" y="8"/>
                </a:cxn>
                <a:cxn ang="0">
                  <a:pos x="8" y="20"/>
                </a:cxn>
                <a:cxn ang="0">
                  <a:pos x="0" y="12"/>
                </a:cxn>
              </a:cxnLst>
              <a:rect l="0" t="0" r="r" b="b"/>
              <a:pathLst>
                <a:path w="19" h="20">
                  <a:moveTo>
                    <a:pt x="14" y="8"/>
                  </a:moveTo>
                  <a:cubicBezTo>
                    <a:pt x="14" y="5"/>
                    <a:pt x="13" y="2"/>
                    <a:pt x="11" y="2"/>
                  </a:cubicBezTo>
                  <a:cubicBezTo>
                    <a:pt x="6" y="2"/>
                    <a:pt x="5" y="8"/>
                    <a:pt x="5" y="11"/>
                  </a:cubicBezTo>
                  <a:cubicBezTo>
                    <a:pt x="5" y="15"/>
                    <a:pt x="6" y="17"/>
                    <a:pt x="9" y="17"/>
                  </a:cubicBezTo>
                  <a:cubicBezTo>
                    <a:pt x="11" y="17"/>
                    <a:pt x="14" y="16"/>
                    <a:pt x="14" y="8"/>
                  </a:cubicBezTo>
                  <a:moveTo>
                    <a:pt x="0" y="12"/>
                  </a:moveTo>
                  <a:cubicBezTo>
                    <a:pt x="0" y="3"/>
                    <a:pt x="6" y="0"/>
                    <a:pt x="11" y="0"/>
                  </a:cubicBezTo>
                  <a:cubicBezTo>
                    <a:pt x="17" y="0"/>
                    <a:pt x="19" y="4"/>
                    <a:pt x="19" y="8"/>
                  </a:cubicBezTo>
                  <a:cubicBezTo>
                    <a:pt x="19" y="14"/>
                    <a:pt x="15" y="20"/>
                    <a:pt x="8" y="20"/>
                  </a:cubicBezTo>
                  <a:cubicBezTo>
                    <a:pt x="3" y="20"/>
                    <a:pt x="0" y="16"/>
                    <a:pt x="0" y="1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4078288" y="3659188"/>
              <a:ext cx="50800" cy="93663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4" y="12"/>
                </a:cxn>
                <a:cxn ang="0">
                  <a:pos x="1" y="12"/>
                </a:cxn>
                <a:cxn ang="0">
                  <a:pos x="1" y="9"/>
                </a:cxn>
                <a:cxn ang="0">
                  <a:pos x="4" y="9"/>
                </a:cxn>
                <a:cxn ang="0">
                  <a:pos x="5" y="7"/>
                </a:cxn>
                <a:cxn ang="0">
                  <a:pos x="12" y="0"/>
                </a:cxn>
                <a:cxn ang="0">
                  <a:pos x="16" y="1"/>
                </a:cxn>
                <a:cxn ang="0">
                  <a:pos x="14" y="3"/>
                </a:cxn>
                <a:cxn ang="0">
                  <a:pos x="12" y="3"/>
                </a:cxn>
                <a:cxn ang="0">
                  <a:pos x="10" y="6"/>
                </a:cxn>
                <a:cxn ang="0">
                  <a:pos x="9" y="9"/>
                </a:cxn>
                <a:cxn ang="0">
                  <a:pos x="13" y="9"/>
                </a:cxn>
                <a:cxn ang="0">
                  <a:pos x="13" y="12"/>
                </a:cxn>
                <a:cxn ang="0">
                  <a:pos x="8" y="12"/>
                </a:cxn>
                <a:cxn ang="0">
                  <a:pos x="5" y="29"/>
                </a:cxn>
                <a:cxn ang="0">
                  <a:pos x="0" y="29"/>
                </a:cxn>
              </a:cxnLst>
              <a:rect l="0" t="0" r="r" b="b"/>
              <a:pathLst>
                <a:path w="16" h="29">
                  <a:moveTo>
                    <a:pt x="0" y="29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2"/>
                    <a:pt x="9" y="0"/>
                    <a:pt x="12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3" y="3"/>
                    <a:pt x="12" y="3"/>
                  </a:cubicBezTo>
                  <a:cubicBezTo>
                    <a:pt x="12" y="3"/>
                    <a:pt x="10" y="3"/>
                    <a:pt x="10" y="6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5" y="29"/>
                    <a:pt x="5" y="29"/>
                    <a:pt x="5" y="29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5" name="Freeform 33"/>
            <p:cNvSpPr>
              <a:spLocks noEditPoints="1"/>
            </p:cNvSpPr>
            <p:nvPr/>
          </p:nvSpPr>
          <p:spPr bwMode="auto">
            <a:xfrm>
              <a:off x="4154488" y="3689350"/>
              <a:ext cx="53975" cy="63500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0" y="3"/>
                </a:cxn>
                <a:cxn ang="0">
                  <a:pos x="5" y="9"/>
                </a:cxn>
                <a:cxn ang="0">
                  <a:pos x="12" y="4"/>
                </a:cxn>
                <a:cxn ang="0">
                  <a:pos x="14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8" y="17"/>
                </a:cxn>
                <a:cxn ang="0">
                  <a:pos x="13" y="15"/>
                </a:cxn>
                <a:cxn ang="0">
                  <a:pos x="14" y="18"/>
                </a:cxn>
              </a:cxnLst>
              <a:rect l="0" t="0" r="r" b="b"/>
              <a:pathLst>
                <a:path w="17" h="20">
                  <a:moveTo>
                    <a:pt x="12" y="4"/>
                  </a:moveTo>
                  <a:cubicBezTo>
                    <a:pt x="12" y="3"/>
                    <a:pt x="12" y="3"/>
                    <a:pt x="10" y="3"/>
                  </a:cubicBezTo>
                  <a:cubicBezTo>
                    <a:pt x="8" y="3"/>
                    <a:pt x="6" y="5"/>
                    <a:pt x="5" y="9"/>
                  </a:cubicBezTo>
                  <a:cubicBezTo>
                    <a:pt x="9" y="9"/>
                    <a:pt x="12" y="7"/>
                    <a:pt x="12" y="4"/>
                  </a:cubicBezTo>
                  <a:moveTo>
                    <a:pt x="14" y="18"/>
                  </a:moveTo>
                  <a:cubicBezTo>
                    <a:pt x="11" y="20"/>
                    <a:pt x="8" y="20"/>
                    <a:pt x="6" y="20"/>
                  </a:cubicBez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4" y="0"/>
                    <a:pt x="12" y="0"/>
                  </a:cubicBezTo>
                  <a:cubicBezTo>
                    <a:pt x="14" y="0"/>
                    <a:pt x="17" y="1"/>
                    <a:pt x="17" y="4"/>
                  </a:cubicBezTo>
                  <a:cubicBezTo>
                    <a:pt x="17" y="9"/>
                    <a:pt x="9" y="12"/>
                    <a:pt x="5" y="12"/>
                  </a:cubicBezTo>
                  <a:cubicBezTo>
                    <a:pt x="4" y="13"/>
                    <a:pt x="4" y="17"/>
                    <a:pt x="8" y="17"/>
                  </a:cubicBezTo>
                  <a:cubicBezTo>
                    <a:pt x="9" y="17"/>
                    <a:pt x="11" y="16"/>
                    <a:pt x="13" y="15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4211638" y="3689350"/>
              <a:ext cx="63500" cy="63500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16" y="0"/>
                </a:cxn>
                <a:cxn ang="0">
                  <a:pos x="20" y="4"/>
                </a:cxn>
                <a:cxn ang="0">
                  <a:pos x="19" y="8"/>
                </a:cxn>
                <a:cxn ang="0">
                  <a:pos x="17" y="20"/>
                </a:cxn>
                <a:cxn ang="0">
                  <a:pos x="12" y="20"/>
                </a:cxn>
                <a:cxn ang="0">
                  <a:pos x="15" y="9"/>
                </a:cxn>
                <a:cxn ang="0">
                  <a:pos x="15" y="6"/>
                </a:cxn>
                <a:cxn ang="0">
                  <a:pos x="13" y="3"/>
                </a:cxn>
                <a:cxn ang="0">
                  <a:pos x="6" y="13"/>
                </a:cxn>
                <a:cxn ang="0">
                  <a:pos x="5" y="20"/>
                </a:cxn>
                <a:cxn ang="0">
                  <a:pos x="0" y="2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4"/>
                </a:cxn>
              </a:cxnLst>
              <a:rect l="0" t="0" r="r" b="b"/>
              <a:pathLst>
                <a:path w="20" h="20"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3" y="0"/>
                    <a:pt x="16" y="0"/>
                  </a:cubicBezTo>
                  <a:cubicBezTo>
                    <a:pt x="18" y="0"/>
                    <a:pt x="20" y="1"/>
                    <a:pt x="20" y="4"/>
                  </a:cubicBezTo>
                  <a:cubicBezTo>
                    <a:pt x="20" y="5"/>
                    <a:pt x="20" y="7"/>
                    <a:pt x="19" y="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7"/>
                    <a:pt x="15" y="6"/>
                    <a:pt x="15" y="6"/>
                  </a:cubicBezTo>
                  <a:cubicBezTo>
                    <a:pt x="15" y="4"/>
                    <a:pt x="14" y="3"/>
                    <a:pt x="13" y="3"/>
                  </a:cubicBezTo>
                  <a:cubicBezTo>
                    <a:pt x="11" y="3"/>
                    <a:pt x="7" y="8"/>
                    <a:pt x="6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4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" name="Freeform 35"/>
            <p:cNvSpPr>
              <a:spLocks noEditPoints="1"/>
            </p:cNvSpPr>
            <p:nvPr/>
          </p:nvSpPr>
          <p:spPr bwMode="auto">
            <a:xfrm>
              <a:off x="4284663" y="3689350"/>
              <a:ext cx="53975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6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4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3" y="4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9" y="3"/>
                    <a:pt x="7" y="5"/>
                    <a:pt x="6" y="9"/>
                  </a:cubicBezTo>
                  <a:cubicBezTo>
                    <a:pt x="9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2" y="20"/>
                    <a:pt x="8" y="20"/>
                    <a:pt x="6" y="20"/>
                  </a:cubicBezTo>
                  <a:cubicBezTo>
                    <a:pt x="3" y="20"/>
                    <a:pt x="0" y="17"/>
                    <a:pt x="0" y="13"/>
                  </a:cubicBezTo>
                  <a:cubicBezTo>
                    <a:pt x="0" y="7"/>
                    <a:pt x="5" y="0"/>
                    <a:pt x="12" y="0"/>
                  </a:cubicBezTo>
                  <a:cubicBezTo>
                    <a:pt x="15" y="0"/>
                    <a:pt x="17" y="1"/>
                    <a:pt x="17" y="4"/>
                  </a:cubicBezTo>
                  <a:cubicBezTo>
                    <a:pt x="17" y="9"/>
                    <a:pt x="10" y="12"/>
                    <a:pt x="5" y="12"/>
                  </a:cubicBezTo>
                  <a:cubicBezTo>
                    <a:pt x="5" y="13"/>
                    <a:pt x="5" y="17"/>
                    <a:pt x="9" y="17"/>
                  </a:cubicBezTo>
                  <a:cubicBezTo>
                    <a:pt x="10" y="17"/>
                    <a:pt x="12" y="16"/>
                    <a:pt x="14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4344988" y="3689350"/>
              <a:ext cx="47625" cy="63500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4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2" y="5"/>
                </a:cxn>
                <a:cxn ang="0">
                  <a:pos x="11" y="4"/>
                </a:cxn>
                <a:cxn ang="0">
                  <a:pos x="6" y="10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7" y="3"/>
                </a:cxn>
              </a:cxnLst>
              <a:rect l="0" t="0" r="r" b="b"/>
              <a:pathLst>
                <a:path w="15" h="20">
                  <a:moveTo>
                    <a:pt x="7" y="3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1" y="0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1" y="4"/>
                    <a:pt x="11" y="4"/>
                  </a:cubicBezTo>
                  <a:cubicBezTo>
                    <a:pt x="9" y="4"/>
                    <a:pt x="7" y="6"/>
                    <a:pt x="6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9" name="Freeform 37"/>
            <p:cNvSpPr>
              <a:spLocks noEditPoints="1"/>
            </p:cNvSpPr>
            <p:nvPr/>
          </p:nvSpPr>
          <p:spPr bwMode="auto">
            <a:xfrm>
              <a:off x="4386263" y="3689350"/>
              <a:ext cx="73025" cy="95250"/>
            </a:xfrm>
            <a:custGeom>
              <a:avLst/>
              <a:gdLst/>
              <a:ahLst/>
              <a:cxnLst>
                <a:cxn ang="0">
                  <a:pos x="13" y="3"/>
                </a:cxn>
                <a:cxn ang="0">
                  <a:pos x="7" y="13"/>
                </a:cxn>
                <a:cxn ang="0">
                  <a:pos x="10" y="17"/>
                </a:cxn>
                <a:cxn ang="0">
                  <a:pos x="17" y="4"/>
                </a:cxn>
                <a:cxn ang="0">
                  <a:pos x="13" y="3"/>
                </a:cxn>
                <a:cxn ang="0">
                  <a:pos x="19" y="18"/>
                </a:cxn>
                <a:cxn ang="0">
                  <a:pos x="7" y="30"/>
                </a:cxn>
                <a:cxn ang="0">
                  <a:pos x="0" y="28"/>
                </a:cxn>
                <a:cxn ang="0">
                  <a:pos x="1" y="25"/>
                </a:cxn>
                <a:cxn ang="0">
                  <a:pos x="7" y="26"/>
                </a:cxn>
                <a:cxn ang="0">
                  <a:pos x="14" y="20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4" y="18"/>
                </a:cxn>
                <a:cxn ang="0">
                  <a:pos x="8" y="20"/>
                </a:cxn>
                <a:cxn ang="0">
                  <a:pos x="2" y="13"/>
                </a:cxn>
                <a:cxn ang="0">
                  <a:pos x="13" y="0"/>
                </a:cxn>
                <a:cxn ang="0">
                  <a:pos x="17" y="1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19" y="18"/>
                </a:cxn>
              </a:cxnLst>
              <a:rect l="0" t="0" r="r" b="b"/>
              <a:pathLst>
                <a:path w="23" h="30">
                  <a:moveTo>
                    <a:pt x="13" y="3"/>
                  </a:moveTo>
                  <a:cubicBezTo>
                    <a:pt x="11" y="3"/>
                    <a:pt x="7" y="6"/>
                    <a:pt x="7" y="13"/>
                  </a:cubicBezTo>
                  <a:cubicBezTo>
                    <a:pt x="7" y="15"/>
                    <a:pt x="8" y="17"/>
                    <a:pt x="10" y="17"/>
                  </a:cubicBezTo>
                  <a:cubicBezTo>
                    <a:pt x="12" y="17"/>
                    <a:pt x="16" y="14"/>
                    <a:pt x="17" y="4"/>
                  </a:cubicBezTo>
                  <a:cubicBezTo>
                    <a:pt x="16" y="3"/>
                    <a:pt x="15" y="3"/>
                    <a:pt x="13" y="3"/>
                  </a:cubicBezTo>
                  <a:moveTo>
                    <a:pt x="19" y="18"/>
                  </a:moveTo>
                  <a:cubicBezTo>
                    <a:pt x="17" y="27"/>
                    <a:pt x="12" y="30"/>
                    <a:pt x="7" y="30"/>
                  </a:cubicBezTo>
                  <a:cubicBezTo>
                    <a:pt x="4" y="30"/>
                    <a:pt x="2" y="29"/>
                    <a:pt x="0" y="28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6"/>
                    <a:pt x="5" y="26"/>
                    <a:pt x="7" y="26"/>
                  </a:cubicBezTo>
                  <a:cubicBezTo>
                    <a:pt x="10" y="26"/>
                    <a:pt x="13" y="24"/>
                    <a:pt x="14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1" y="20"/>
                    <a:pt x="8" y="20"/>
                  </a:cubicBezTo>
                  <a:cubicBezTo>
                    <a:pt x="4" y="20"/>
                    <a:pt x="2" y="17"/>
                    <a:pt x="2" y="13"/>
                  </a:cubicBezTo>
                  <a:cubicBezTo>
                    <a:pt x="2" y="7"/>
                    <a:pt x="7" y="0"/>
                    <a:pt x="13" y="0"/>
                  </a:cubicBezTo>
                  <a:cubicBezTo>
                    <a:pt x="15" y="0"/>
                    <a:pt x="16" y="0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9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4465638" y="3689350"/>
              <a:ext cx="60325" cy="952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15"/>
                </a:cxn>
                <a:cxn ang="0">
                  <a:pos x="8" y="15"/>
                </a:cxn>
                <a:cxn ang="0">
                  <a:pos x="15" y="0"/>
                </a:cxn>
                <a:cxn ang="0">
                  <a:pos x="19" y="1"/>
                </a:cxn>
                <a:cxn ang="0">
                  <a:pos x="3" y="30"/>
                </a:cxn>
                <a:cxn ang="0">
                  <a:pos x="0" y="29"/>
                </a:cxn>
                <a:cxn ang="0">
                  <a:pos x="4" y="19"/>
                </a:cxn>
                <a:cxn ang="0">
                  <a:pos x="1" y="0"/>
                </a:cxn>
                <a:cxn ang="0">
                  <a:pos x="6" y="0"/>
                </a:cxn>
              </a:cxnLst>
              <a:rect l="0" t="0" r="r" b="b"/>
              <a:pathLst>
                <a:path w="19" h="30">
                  <a:moveTo>
                    <a:pt x="6" y="0"/>
                  </a:moveTo>
                  <a:cubicBezTo>
                    <a:pt x="6" y="4"/>
                    <a:pt x="7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1"/>
                    <a:pt x="13" y="4"/>
                    <a:pt x="15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3" y="11"/>
                    <a:pt x="8" y="20"/>
                    <a:pt x="3" y="3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72962" y="1278138"/>
            <a:ext cx="4853178" cy="611623"/>
          </a:xfrm>
        </p:spPr>
        <p:txBody>
          <a:bodyPr tIns="36000" bIns="36000">
            <a:noAutofit/>
          </a:bodyPr>
          <a:lstStyle>
            <a:lvl1pPr marL="0" indent="0" algn="l">
              <a:buNone/>
              <a:defRPr sz="2400" b="0" cap="sm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subtitle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0"/>
          </p:nvPr>
        </p:nvSpPr>
        <p:spPr>
          <a:xfrm>
            <a:off x="3472962" y="2003426"/>
            <a:ext cx="4853178" cy="335915"/>
          </a:xfrm>
        </p:spPr>
        <p:txBody>
          <a:bodyPr tIns="36000" bIns="36000" anchor="ctr">
            <a:noAutofit/>
          </a:bodyPr>
          <a:lstStyle>
            <a:lvl1pPr marL="0" indent="0" algn="l">
              <a:buNone/>
              <a:defRPr sz="1600" b="0" cap="none" baseline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2620329"/>
            <a:ext cx="9143999" cy="4236719"/>
          </a:xfrm>
          <a:prstGeom prst="rect">
            <a:avLst/>
          </a:prstGeom>
          <a:noFill/>
        </p:spPr>
      </p:pic>
      <p:sp>
        <p:nvSpPr>
          <p:cNvPr id="43" name="Rectangle 39"/>
          <p:cNvSpPr>
            <a:spLocks noChangeArrowheads="1"/>
          </p:cNvSpPr>
          <p:nvPr userDrawn="1"/>
        </p:nvSpPr>
        <p:spPr bwMode="auto">
          <a:xfrm>
            <a:off x="0" y="0"/>
            <a:ext cx="9144000" cy="107950"/>
          </a:xfrm>
          <a:prstGeom prst="rect">
            <a:avLst/>
          </a:prstGeom>
          <a:solidFill>
            <a:srgbClr val="E94E0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44" name="Group 47"/>
          <p:cNvGrpSpPr/>
          <p:nvPr userDrawn="1"/>
        </p:nvGrpSpPr>
        <p:grpSpPr>
          <a:xfrm>
            <a:off x="861823" y="1101209"/>
            <a:ext cx="1715397" cy="524909"/>
            <a:chOff x="2824163" y="3194050"/>
            <a:chExt cx="2090738" cy="590550"/>
          </a:xfrm>
        </p:grpSpPr>
        <p:sp>
          <p:nvSpPr>
            <p:cNvPr id="45" name="Freeform 6"/>
            <p:cNvSpPr>
              <a:spLocks noEditPoints="1"/>
            </p:cNvSpPr>
            <p:nvPr/>
          </p:nvSpPr>
          <p:spPr bwMode="auto">
            <a:xfrm>
              <a:off x="3254376" y="3336925"/>
              <a:ext cx="342900" cy="233363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6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5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3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89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6" name="Freeform 7"/>
            <p:cNvSpPr>
              <a:spLocks noEditPoints="1"/>
            </p:cNvSpPr>
            <p:nvPr/>
          </p:nvSpPr>
          <p:spPr bwMode="auto">
            <a:xfrm>
              <a:off x="4249738" y="3336925"/>
              <a:ext cx="342900" cy="233363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7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6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4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4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90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7" name="Freeform 8"/>
            <p:cNvSpPr>
              <a:spLocks/>
            </p:cNvSpPr>
            <p:nvPr/>
          </p:nvSpPr>
          <p:spPr bwMode="auto">
            <a:xfrm>
              <a:off x="3597276" y="3336925"/>
              <a:ext cx="306388" cy="233363"/>
            </a:xfrm>
            <a:custGeom>
              <a:avLst/>
              <a:gdLst/>
              <a:ahLst/>
              <a:cxnLst>
                <a:cxn ang="0">
                  <a:pos x="93" y="32"/>
                </a:cxn>
                <a:cxn ang="0">
                  <a:pos x="93" y="14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67" y="17"/>
                </a:cxn>
                <a:cxn ang="0">
                  <a:pos x="72" y="23"/>
                </a:cxn>
                <a:cxn ang="0">
                  <a:pos x="67" y="28"/>
                </a:cxn>
                <a:cxn ang="0">
                  <a:pos x="0" y="28"/>
                </a:cxn>
                <a:cxn ang="0">
                  <a:pos x="0" y="73"/>
                </a:cxn>
                <a:cxn ang="0">
                  <a:pos x="21" y="73"/>
                </a:cxn>
                <a:cxn ang="0">
                  <a:pos x="21" y="45"/>
                </a:cxn>
                <a:cxn ang="0">
                  <a:pos x="52" y="45"/>
                </a:cxn>
                <a:cxn ang="0">
                  <a:pos x="70" y="73"/>
                </a:cxn>
                <a:cxn ang="0">
                  <a:pos x="96" y="73"/>
                </a:cxn>
                <a:cxn ang="0">
                  <a:pos x="76" y="45"/>
                </a:cxn>
                <a:cxn ang="0">
                  <a:pos x="79" y="45"/>
                </a:cxn>
                <a:cxn ang="0">
                  <a:pos x="93" y="32"/>
                </a:cxn>
              </a:cxnLst>
              <a:rect l="0" t="0" r="r" b="b"/>
              <a:pathLst>
                <a:path w="96" h="73">
                  <a:moveTo>
                    <a:pt x="93" y="32"/>
                  </a:moveTo>
                  <a:cubicBezTo>
                    <a:pt x="93" y="14"/>
                    <a:pt x="93" y="14"/>
                    <a:pt x="93" y="14"/>
                  </a:cubicBezTo>
                  <a:cubicBezTo>
                    <a:pt x="93" y="6"/>
                    <a:pt x="87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72" y="20"/>
                    <a:pt x="72" y="23"/>
                  </a:cubicBezTo>
                  <a:cubicBezTo>
                    <a:pt x="72" y="25"/>
                    <a:pt x="69" y="28"/>
                    <a:pt x="67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87" y="45"/>
                    <a:pt x="93" y="39"/>
                    <a:pt x="93" y="3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8" name="Freeform 9"/>
            <p:cNvSpPr>
              <a:spLocks/>
            </p:cNvSpPr>
            <p:nvPr/>
          </p:nvSpPr>
          <p:spPr bwMode="auto">
            <a:xfrm>
              <a:off x="3932238" y="3336925"/>
              <a:ext cx="292100" cy="233363"/>
            </a:xfrm>
            <a:custGeom>
              <a:avLst/>
              <a:gdLst/>
              <a:ahLst/>
              <a:cxnLst>
                <a:cxn ang="0">
                  <a:pos x="92" y="59"/>
                </a:cxn>
                <a:cxn ang="0">
                  <a:pos x="92" y="41"/>
                </a:cxn>
                <a:cxn ang="0">
                  <a:pos x="78" y="28"/>
                </a:cxn>
                <a:cxn ang="0">
                  <a:pos x="26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92" y="17"/>
                </a:cxn>
                <a:cxn ang="0">
                  <a:pos x="92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0" y="32"/>
                </a:cxn>
                <a:cxn ang="0">
                  <a:pos x="14" y="45"/>
                </a:cxn>
                <a:cxn ang="0">
                  <a:pos x="66" y="45"/>
                </a:cxn>
                <a:cxn ang="0">
                  <a:pos x="71" y="50"/>
                </a:cxn>
                <a:cxn ang="0">
                  <a:pos x="66" y="55"/>
                </a:cxn>
                <a:cxn ang="0">
                  <a:pos x="0" y="55"/>
                </a:cxn>
                <a:cxn ang="0">
                  <a:pos x="0" y="73"/>
                </a:cxn>
                <a:cxn ang="0">
                  <a:pos x="78" y="73"/>
                </a:cxn>
                <a:cxn ang="0">
                  <a:pos x="92" y="59"/>
                </a:cxn>
              </a:cxnLst>
              <a:rect l="0" t="0" r="r" b="b"/>
              <a:pathLst>
                <a:path w="92" h="73">
                  <a:moveTo>
                    <a:pt x="92" y="59"/>
                  </a:moveTo>
                  <a:cubicBezTo>
                    <a:pt x="92" y="41"/>
                    <a:pt x="92" y="41"/>
                    <a:pt x="92" y="41"/>
                  </a:cubicBezTo>
                  <a:cubicBezTo>
                    <a:pt x="92" y="34"/>
                    <a:pt x="86" y="28"/>
                    <a:pt x="78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3" y="28"/>
                    <a:pt x="21" y="25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9"/>
                    <a:pt x="6" y="45"/>
                    <a:pt x="14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8" y="45"/>
                    <a:pt x="71" y="47"/>
                    <a:pt x="71" y="50"/>
                  </a:cubicBezTo>
                  <a:cubicBezTo>
                    <a:pt x="71" y="53"/>
                    <a:pt x="68" y="55"/>
                    <a:pt x="66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6" y="73"/>
                    <a:pt x="92" y="67"/>
                    <a:pt x="92" y="59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9" name="Freeform 10"/>
            <p:cNvSpPr>
              <a:spLocks/>
            </p:cNvSpPr>
            <p:nvPr/>
          </p:nvSpPr>
          <p:spPr bwMode="auto">
            <a:xfrm>
              <a:off x="2824163" y="3333750"/>
              <a:ext cx="401638" cy="236538"/>
            </a:xfrm>
            <a:custGeom>
              <a:avLst/>
              <a:gdLst/>
              <a:ahLst/>
              <a:cxnLst>
                <a:cxn ang="0">
                  <a:pos x="106" y="0"/>
                </a:cxn>
                <a:cxn ang="0">
                  <a:pos x="88" y="10"/>
                </a:cxn>
                <a:cxn ang="0">
                  <a:pos x="63" y="55"/>
                </a:cxn>
                <a:cxn ang="0">
                  <a:pos x="38" y="1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74"/>
                </a:cxn>
                <a:cxn ang="0">
                  <a:pos x="21" y="74"/>
                </a:cxn>
                <a:cxn ang="0">
                  <a:pos x="21" y="29"/>
                </a:cxn>
                <a:cxn ang="0">
                  <a:pos x="24" y="26"/>
                </a:cxn>
                <a:cxn ang="0">
                  <a:pos x="26" y="27"/>
                </a:cxn>
                <a:cxn ang="0">
                  <a:pos x="53" y="74"/>
                </a:cxn>
                <a:cxn ang="0">
                  <a:pos x="73" y="74"/>
                </a:cxn>
                <a:cxn ang="0">
                  <a:pos x="100" y="27"/>
                </a:cxn>
                <a:cxn ang="0">
                  <a:pos x="102" y="26"/>
                </a:cxn>
                <a:cxn ang="0">
                  <a:pos x="105" y="29"/>
                </a:cxn>
                <a:cxn ang="0">
                  <a:pos x="105" y="74"/>
                </a:cxn>
                <a:cxn ang="0">
                  <a:pos x="126" y="74"/>
                </a:cxn>
                <a:cxn ang="0">
                  <a:pos x="126" y="20"/>
                </a:cxn>
                <a:cxn ang="0">
                  <a:pos x="106" y="0"/>
                </a:cxn>
              </a:cxnLst>
              <a:rect l="0" t="0" r="r" b="b"/>
              <a:pathLst>
                <a:path w="126" h="74">
                  <a:moveTo>
                    <a:pt x="106" y="0"/>
                  </a:moveTo>
                  <a:cubicBezTo>
                    <a:pt x="98" y="0"/>
                    <a:pt x="92" y="4"/>
                    <a:pt x="88" y="10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4" y="4"/>
                    <a:pt x="28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2" y="26"/>
                    <a:pt x="24" y="26"/>
                  </a:cubicBezTo>
                  <a:cubicBezTo>
                    <a:pt x="25" y="26"/>
                    <a:pt x="26" y="26"/>
                    <a:pt x="26" y="2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3" y="74"/>
                    <a:pt x="100" y="27"/>
                    <a:pt x="100" y="27"/>
                  </a:cubicBezTo>
                  <a:cubicBezTo>
                    <a:pt x="100" y="26"/>
                    <a:pt x="101" y="26"/>
                    <a:pt x="102" y="26"/>
                  </a:cubicBezTo>
                  <a:cubicBezTo>
                    <a:pt x="104" y="26"/>
                    <a:pt x="105" y="27"/>
                    <a:pt x="105" y="29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6" y="9"/>
                    <a:pt x="117" y="0"/>
                    <a:pt x="106" y="0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0" name="Freeform 11"/>
            <p:cNvSpPr>
              <a:spLocks/>
            </p:cNvSpPr>
            <p:nvPr/>
          </p:nvSpPr>
          <p:spPr bwMode="auto">
            <a:xfrm>
              <a:off x="4592638" y="3194050"/>
              <a:ext cx="322263" cy="558800"/>
            </a:xfrm>
            <a:custGeom>
              <a:avLst/>
              <a:gdLst/>
              <a:ahLst/>
              <a:cxnLst>
                <a:cxn ang="0">
                  <a:pos x="80" y="14"/>
                </a:cxn>
                <a:cxn ang="0">
                  <a:pos x="80" y="95"/>
                </a:cxn>
                <a:cxn ang="0">
                  <a:pos x="77" y="98"/>
                </a:cxn>
                <a:cxn ang="0">
                  <a:pos x="75" y="97"/>
                </a:cxn>
                <a:cxn ang="0">
                  <a:pos x="36" y="50"/>
                </a:cxn>
                <a:cxn ang="0">
                  <a:pos x="20" y="42"/>
                </a:cxn>
                <a:cxn ang="0">
                  <a:pos x="0" y="63"/>
                </a:cxn>
                <a:cxn ang="0">
                  <a:pos x="0" y="175"/>
                </a:cxn>
                <a:cxn ang="0">
                  <a:pos x="21" y="161"/>
                </a:cxn>
                <a:cxn ang="0">
                  <a:pos x="21" y="68"/>
                </a:cxn>
                <a:cxn ang="0">
                  <a:pos x="24" y="65"/>
                </a:cxn>
                <a:cxn ang="0">
                  <a:pos x="26" y="66"/>
                </a:cxn>
                <a:cxn ang="0">
                  <a:pos x="65" y="113"/>
                </a:cxn>
                <a:cxn ang="0">
                  <a:pos x="81" y="120"/>
                </a:cxn>
                <a:cxn ang="0">
                  <a:pos x="101" y="100"/>
                </a:cxn>
                <a:cxn ang="0">
                  <a:pos x="101" y="0"/>
                </a:cxn>
                <a:cxn ang="0">
                  <a:pos x="80" y="14"/>
                </a:cxn>
              </a:cxnLst>
              <a:rect l="0" t="0" r="r" b="b"/>
              <a:pathLst>
                <a:path w="101" h="175">
                  <a:moveTo>
                    <a:pt x="80" y="14"/>
                  </a:moveTo>
                  <a:cubicBezTo>
                    <a:pt x="80" y="95"/>
                    <a:pt x="80" y="95"/>
                    <a:pt x="80" y="95"/>
                  </a:cubicBezTo>
                  <a:cubicBezTo>
                    <a:pt x="80" y="97"/>
                    <a:pt x="79" y="98"/>
                    <a:pt x="77" y="98"/>
                  </a:cubicBezTo>
                  <a:cubicBezTo>
                    <a:pt x="76" y="98"/>
                    <a:pt x="76" y="98"/>
                    <a:pt x="75" y="97"/>
                  </a:cubicBezTo>
                  <a:cubicBezTo>
                    <a:pt x="75" y="97"/>
                    <a:pt x="36" y="50"/>
                    <a:pt x="36" y="50"/>
                  </a:cubicBezTo>
                  <a:cubicBezTo>
                    <a:pt x="32" y="45"/>
                    <a:pt x="27" y="42"/>
                    <a:pt x="20" y="42"/>
                  </a:cubicBezTo>
                  <a:cubicBezTo>
                    <a:pt x="9" y="42"/>
                    <a:pt x="0" y="51"/>
                    <a:pt x="0" y="63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1" y="66"/>
                    <a:pt x="22" y="65"/>
                    <a:pt x="24" y="65"/>
                  </a:cubicBezTo>
                  <a:cubicBezTo>
                    <a:pt x="25" y="65"/>
                    <a:pt x="26" y="65"/>
                    <a:pt x="26" y="66"/>
                  </a:cubicBezTo>
                  <a:cubicBezTo>
                    <a:pt x="26" y="66"/>
                    <a:pt x="65" y="113"/>
                    <a:pt x="65" y="113"/>
                  </a:cubicBezTo>
                  <a:cubicBezTo>
                    <a:pt x="69" y="118"/>
                    <a:pt x="75" y="120"/>
                    <a:pt x="81" y="120"/>
                  </a:cubicBezTo>
                  <a:cubicBezTo>
                    <a:pt x="92" y="120"/>
                    <a:pt x="101" y="111"/>
                    <a:pt x="101" y="100"/>
                  </a:cubicBezTo>
                  <a:cubicBezTo>
                    <a:pt x="101" y="0"/>
                    <a:pt x="101" y="0"/>
                    <a:pt x="101" y="0"/>
                  </a:cubicBezTo>
                  <a:lnTo>
                    <a:pt x="80" y="14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1" name="Freeform 12"/>
            <p:cNvSpPr>
              <a:spLocks/>
            </p:cNvSpPr>
            <p:nvPr/>
          </p:nvSpPr>
          <p:spPr bwMode="auto">
            <a:xfrm>
              <a:off x="2824163" y="3662363"/>
              <a:ext cx="57150" cy="90488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9"/>
                </a:cxn>
                <a:cxn ang="0">
                  <a:pos x="16" y="25"/>
                </a:cxn>
                <a:cxn ang="0">
                  <a:pos x="32" y="25"/>
                </a:cxn>
                <a:cxn ang="0">
                  <a:pos x="30" y="31"/>
                </a:cxn>
                <a:cxn ang="0">
                  <a:pos x="14" y="31"/>
                </a:cxn>
                <a:cxn ang="0">
                  <a:pos x="10" y="49"/>
                </a:cxn>
                <a:cxn ang="0">
                  <a:pos x="30" y="49"/>
                </a:cxn>
                <a:cxn ang="0">
                  <a:pos x="30" y="57"/>
                </a:cxn>
                <a:cxn ang="0">
                  <a:pos x="0" y="57"/>
                </a:cxn>
                <a:cxn ang="0">
                  <a:pos x="10" y="0"/>
                </a:cxn>
                <a:cxn ang="0">
                  <a:pos x="36" y="0"/>
                </a:cxn>
                <a:cxn ang="0">
                  <a:pos x="36" y="9"/>
                </a:cxn>
              </a:cxnLst>
              <a:rect l="0" t="0" r="r" b="b"/>
              <a:pathLst>
                <a:path w="36" h="57">
                  <a:moveTo>
                    <a:pt x="36" y="9"/>
                  </a:moveTo>
                  <a:lnTo>
                    <a:pt x="18" y="9"/>
                  </a:lnTo>
                  <a:lnTo>
                    <a:pt x="16" y="25"/>
                  </a:lnTo>
                  <a:lnTo>
                    <a:pt x="32" y="25"/>
                  </a:lnTo>
                  <a:lnTo>
                    <a:pt x="30" y="31"/>
                  </a:lnTo>
                  <a:lnTo>
                    <a:pt x="14" y="31"/>
                  </a:lnTo>
                  <a:lnTo>
                    <a:pt x="10" y="49"/>
                  </a:lnTo>
                  <a:lnTo>
                    <a:pt x="30" y="49"/>
                  </a:lnTo>
                  <a:lnTo>
                    <a:pt x="30" y="57"/>
                  </a:lnTo>
                  <a:lnTo>
                    <a:pt x="0" y="57"/>
                  </a:lnTo>
                  <a:lnTo>
                    <a:pt x="10" y="0"/>
                  </a:lnTo>
                  <a:lnTo>
                    <a:pt x="36" y="0"/>
                  </a:lnTo>
                  <a:lnTo>
                    <a:pt x="36" y="9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2" name="Freeform 13"/>
            <p:cNvSpPr>
              <a:spLocks/>
            </p:cNvSpPr>
            <p:nvPr/>
          </p:nvSpPr>
          <p:spPr bwMode="auto">
            <a:xfrm>
              <a:off x="2881313" y="3689350"/>
              <a:ext cx="68263" cy="63500"/>
            </a:xfrm>
            <a:custGeom>
              <a:avLst/>
              <a:gdLst/>
              <a:ahLst/>
              <a:cxnLst>
                <a:cxn ang="0">
                  <a:pos x="13" y="20"/>
                </a:cxn>
                <a:cxn ang="0">
                  <a:pos x="10" y="12"/>
                </a:cxn>
                <a:cxn ang="0">
                  <a:pos x="4" y="20"/>
                </a:cxn>
                <a:cxn ang="0">
                  <a:pos x="0" y="18"/>
                </a:cxn>
                <a:cxn ang="0">
                  <a:pos x="9" y="9"/>
                </a:cxn>
                <a:cxn ang="0">
                  <a:pos x="5" y="1"/>
                </a:cxn>
                <a:cxn ang="0">
                  <a:pos x="9" y="0"/>
                </a:cxn>
                <a:cxn ang="0">
                  <a:pos x="12" y="6"/>
                </a:cxn>
                <a:cxn ang="0">
                  <a:pos x="17" y="0"/>
                </a:cxn>
                <a:cxn ang="0">
                  <a:pos x="21" y="1"/>
                </a:cxn>
                <a:cxn ang="0">
                  <a:pos x="13" y="9"/>
                </a:cxn>
                <a:cxn ang="0">
                  <a:pos x="18" y="19"/>
                </a:cxn>
                <a:cxn ang="0">
                  <a:pos x="13" y="20"/>
                </a:cxn>
              </a:cxnLst>
              <a:rect l="0" t="0" r="r" b="b"/>
              <a:pathLst>
                <a:path w="21" h="20">
                  <a:moveTo>
                    <a:pt x="13" y="20"/>
                  </a:moveTo>
                  <a:cubicBezTo>
                    <a:pt x="12" y="18"/>
                    <a:pt x="11" y="15"/>
                    <a:pt x="10" y="12"/>
                  </a:cubicBezTo>
                  <a:cubicBezTo>
                    <a:pt x="8" y="15"/>
                    <a:pt x="6" y="18"/>
                    <a:pt x="4" y="2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15"/>
                    <a:pt x="6" y="12"/>
                    <a:pt x="9" y="9"/>
                  </a:cubicBezTo>
                  <a:cubicBezTo>
                    <a:pt x="7" y="7"/>
                    <a:pt x="6" y="4"/>
                    <a:pt x="5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2"/>
                    <a:pt x="11" y="4"/>
                    <a:pt x="12" y="6"/>
                  </a:cubicBezTo>
                  <a:cubicBezTo>
                    <a:pt x="14" y="4"/>
                    <a:pt x="15" y="2"/>
                    <a:pt x="17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4"/>
                    <a:pt x="16" y="6"/>
                    <a:pt x="13" y="9"/>
                  </a:cubicBezTo>
                  <a:cubicBezTo>
                    <a:pt x="15" y="12"/>
                    <a:pt x="17" y="16"/>
                    <a:pt x="18" y="19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3" name="Freeform 14"/>
            <p:cNvSpPr>
              <a:spLocks noEditPoints="1"/>
            </p:cNvSpPr>
            <p:nvPr/>
          </p:nvSpPr>
          <p:spPr bwMode="auto">
            <a:xfrm>
              <a:off x="2946401" y="3689350"/>
              <a:ext cx="73025" cy="95250"/>
            </a:xfrm>
            <a:custGeom>
              <a:avLst/>
              <a:gdLst/>
              <a:ahLst/>
              <a:cxnLst>
                <a:cxn ang="0">
                  <a:pos x="11" y="17"/>
                </a:cxn>
                <a:cxn ang="0">
                  <a:pos x="18" y="7"/>
                </a:cxn>
                <a:cxn ang="0">
                  <a:pos x="15" y="3"/>
                </a:cxn>
                <a:cxn ang="0">
                  <a:pos x="8" y="16"/>
                </a:cxn>
                <a:cxn ang="0">
                  <a:pos x="11" y="17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7" y="0"/>
                </a:cxn>
                <a:cxn ang="0">
                  <a:pos x="23" y="7"/>
                </a:cxn>
                <a:cxn ang="0">
                  <a:pos x="12" y="20"/>
                </a:cxn>
                <a:cxn ang="0">
                  <a:pos x="7" y="19"/>
                </a:cxn>
                <a:cxn ang="0">
                  <a:pos x="5" y="30"/>
                </a:cxn>
                <a:cxn ang="0">
                  <a:pos x="0" y="30"/>
                </a:cxn>
                <a:cxn ang="0">
                  <a:pos x="6" y="0"/>
                </a:cxn>
                <a:cxn ang="0">
                  <a:pos x="11" y="0"/>
                </a:cxn>
                <a:cxn ang="0">
                  <a:pos x="10" y="3"/>
                </a:cxn>
              </a:cxnLst>
              <a:rect l="0" t="0" r="r" b="b"/>
              <a:pathLst>
                <a:path w="23" h="30">
                  <a:moveTo>
                    <a:pt x="11" y="17"/>
                  </a:moveTo>
                  <a:cubicBezTo>
                    <a:pt x="15" y="17"/>
                    <a:pt x="18" y="11"/>
                    <a:pt x="18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9" y="7"/>
                    <a:pt x="8" y="16"/>
                  </a:cubicBezTo>
                  <a:cubicBezTo>
                    <a:pt x="9" y="17"/>
                    <a:pt x="10" y="17"/>
                    <a:pt x="11" y="17"/>
                  </a:cubicBezTo>
                  <a:moveTo>
                    <a:pt x="10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19" y="0"/>
                    <a:pt x="23" y="1"/>
                    <a:pt x="23" y="7"/>
                  </a:cubicBezTo>
                  <a:cubicBezTo>
                    <a:pt x="23" y="12"/>
                    <a:pt x="19" y="20"/>
                    <a:pt x="12" y="20"/>
                  </a:cubicBezTo>
                  <a:cubicBezTo>
                    <a:pt x="10" y="20"/>
                    <a:pt x="8" y="20"/>
                    <a:pt x="7" y="1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4" name="Freeform 15"/>
            <p:cNvSpPr>
              <a:spLocks noEditPoints="1"/>
            </p:cNvSpPr>
            <p:nvPr/>
          </p:nvSpPr>
          <p:spPr bwMode="auto">
            <a:xfrm>
              <a:off x="3025776" y="3689350"/>
              <a:ext cx="53975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6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4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3" y="4"/>
                  </a:moveTo>
                  <a:cubicBezTo>
                    <a:pt x="13" y="3"/>
                    <a:pt x="13" y="3"/>
                    <a:pt x="11" y="3"/>
                  </a:cubicBezTo>
                  <a:cubicBezTo>
                    <a:pt x="9" y="3"/>
                    <a:pt x="7" y="5"/>
                    <a:pt x="6" y="9"/>
                  </a:cubicBezTo>
                  <a:cubicBezTo>
                    <a:pt x="9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2" y="20"/>
                    <a:pt x="9" y="20"/>
                    <a:pt x="6" y="20"/>
                  </a:cubicBezTo>
                  <a:cubicBezTo>
                    <a:pt x="3" y="20"/>
                    <a:pt x="0" y="17"/>
                    <a:pt x="0" y="13"/>
                  </a:cubicBezTo>
                  <a:cubicBezTo>
                    <a:pt x="0" y="7"/>
                    <a:pt x="5" y="0"/>
                    <a:pt x="12" y="0"/>
                  </a:cubicBezTo>
                  <a:cubicBezTo>
                    <a:pt x="15" y="0"/>
                    <a:pt x="17" y="1"/>
                    <a:pt x="17" y="4"/>
                  </a:cubicBezTo>
                  <a:cubicBezTo>
                    <a:pt x="17" y="9"/>
                    <a:pt x="10" y="12"/>
                    <a:pt x="5" y="12"/>
                  </a:cubicBezTo>
                  <a:cubicBezTo>
                    <a:pt x="5" y="13"/>
                    <a:pt x="5" y="17"/>
                    <a:pt x="9" y="17"/>
                  </a:cubicBezTo>
                  <a:cubicBezTo>
                    <a:pt x="10" y="17"/>
                    <a:pt x="12" y="16"/>
                    <a:pt x="14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5" name="Freeform 16"/>
            <p:cNvSpPr>
              <a:spLocks/>
            </p:cNvSpPr>
            <p:nvPr/>
          </p:nvSpPr>
          <p:spPr bwMode="auto">
            <a:xfrm>
              <a:off x="3086101" y="3689350"/>
              <a:ext cx="47625" cy="6350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8" y="4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3" y="5"/>
                </a:cxn>
                <a:cxn ang="0">
                  <a:pos x="11" y="4"/>
                </a:cxn>
                <a:cxn ang="0">
                  <a:pos x="6" y="10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8" y="3"/>
                </a:cxn>
              </a:cxnLst>
              <a:rect l="0" t="0" r="r" b="b"/>
              <a:pathLst>
                <a:path w="15" h="20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4"/>
                    <a:pt x="7" y="6"/>
                    <a:pt x="6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6" name="Freeform 17"/>
            <p:cNvSpPr>
              <a:spLocks/>
            </p:cNvSpPr>
            <p:nvPr/>
          </p:nvSpPr>
          <p:spPr bwMode="auto">
            <a:xfrm>
              <a:off x="3133726" y="3670300"/>
              <a:ext cx="44450" cy="82550"/>
            </a:xfrm>
            <a:custGeom>
              <a:avLst/>
              <a:gdLst/>
              <a:ahLst/>
              <a:cxnLst>
                <a:cxn ang="0">
                  <a:pos x="11" y="25"/>
                </a:cxn>
                <a:cxn ang="0">
                  <a:pos x="6" y="26"/>
                </a:cxn>
                <a:cxn ang="0">
                  <a:pos x="2" y="19"/>
                </a:cxn>
                <a:cxn ang="0">
                  <a:pos x="4" y="9"/>
                </a:cxn>
                <a:cxn ang="0">
                  <a:pos x="1" y="9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10" y="0"/>
                </a:cxn>
                <a:cxn ang="0">
                  <a:pos x="9" y="6"/>
                </a:cxn>
                <a:cxn ang="0">
                  <a:pos x="14" y="6"/>
                </a:cxn>
                <a:cxn ang="0">
                  <a:pos x="13" y="9"/>
                </a:cxn>
                <a:cxn ang="0">
                  <a:pos x="8" y="9"/>
                </a:cxn>
                <a:cxn ang="0">
                  <a:pos x="6" y="19"/>
                </a:cxn>
                <a:cxn ang="0">
                  <a:pos x="8" y="23"/>
                </a:cxn>
                <a:cxn ang="0">
                  <a:pos x="10" y="22"/>
                </a:cxn>
                <a:cxn ang="0">
                  <a:pos x="11" y="25"/>
                </a:cxn>
              </a:cxnLst>
              <a:rect l="0" t="0" r="r" b="b"/>
              <a:pathLst>
                <a:path w="14" h="26">
                  <a:moveTo>
                    <a:pt x="11" y="25"/>
                  </a:moveTo>
                  <a:cubicBezTo>
                    <a:pt x="9" y="26"/>
                    <a:pt x="7" y="26"/>
                    <a:pt x="6" y="26"/>
                  </a:cubicBezTo>
                  <a:cubicBezTo>
                    <a:pt x="2" y="26"/>
                    <a:pt x="0" y="25"/>
                    <a:pt x="2" y="1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3"/>
                    <a:pt x="7" y="23"/>
                    <a:pt x="8" y="23"/>
                  </a:cubicBezTo>
                  <a:cubicBezTo>
                    <a:pt x="9" y="23"/>
                    <a:pt x="10" y="23"/>
                    <a:pt x="10" y="22"/>
                  </a:cubicBezTo>
                  <a:lnTo>
                    <a:pt x="11" y="25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7" name="Freeform 18"/>
            <p:cNvSpPr>
              <a:spLocks noEditPoints="1"/>
            </p:cNvSpPr>
            <p:nvPr/>
          </p:nvSpPr>
          <p:spPr bwMode="auto">
            <a:xfrm>
              <a:off x="3178176" y="3659188"/>
              <a:ext cx="31750" cy="93663"/>
            </a:xfrm>
            <a:custGeom>
              <a:avLst/>
              <a:gdLst/>
              <a:ahLst/>
              <a:cxnLst>
                <a:cxn ang="0">
                  <a:pos x="4" y="3"/>
                </a:cxn>
                <a:cxn ang="0">
                  <a:pos x="8" y="0"/>
                </a:cxn>
                <a:cxn ang="0">
                  <a:pos x="10" y="3"/>
                </a:cxn>
                <a:cxn ang="0">
                  <a:pos x="7" y="6"/>
                </a:cxn>
                <a:cxn ang="0">
                  <a:pos x="4" y="3"/>
                </a:cxn>
                <a:cxn ang="0">
                  <a:pos x="8" y="9"/>
                </a:cxn>
                <a:cxn ang="0">
                  <a:pos x="5" y="29"/>
                </a:cxn>
                <a:cxn ang="0">
                  <a:pos x="0" y="29"/>
                </a:cxn>
                <a:cxn ang="0">
                  <a:pos x="4" y="9"/>
                </a:cxn>
                <a:cxn ang="0">
                  <a:pos x="8" y="9"/>
                </a:cxn>
              </a:cxnLst>
              <a:rect l="0" t="0" r="r" b="b"/>
              <a:pathLst>
                <a:path w="10" h="29">
                  <a:moveTo>
                    <a:pt x="4" y="3"/>
                  </a:moveTo>
                  <a:cubicBezTo>
                    <a:pt x="5" y="2"/>
                    <a:pt x="6" y="0"/>
                    <a:pt x="8" y="0"/>
                  </a:cubicBezTo>
                  <a:cubicBezTo>
                    <a:pt x="9" y="0"/>
                    <a:pt x="10" y="2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ubicBezTo>
                    <a:pt x="5" y="6"/>
                    <a:pt x="4" y="5"/>
                    <a:pt x="4" y="3"/>
                  </a:cubicBezTo>
                  <a:moveTo>
                    <a:pt x="8" y="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9"/>
                    <a:pt x="4" y="9"/>
                    <a:pt x="4" y="9"/>
                  </a:cubicBezTo>
                  <a:lnTo>
                    <a:pt x="8" y="9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8" name="Freeform 19"/>
            <p:cNvSpPr>
              <a:spLocks/>
            </p:cNvSpPr>
            <p:nvPr/>
          </p:nvSpPr>
          <p:spPr bwMode="auto">
            <a:xfrm>
              <a:off x="3206751" y="3689350"/>
              <a:ext cx="47625" cy="63500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1" y="3"/>
                </a:cxn>
                <a:cxn ang="0">
                  <a:pos x="8" y="5"/>
                </a:cxn>
                <a:cxn ang="0">
                  <a:pos x="11" y="9"/>
                </a:cxn>
                <a:cxn ang="0">
                  <a:pos x="13" y="14"/>
                </a:cxn>
                <a:cxn ang="0">
                  <a:pos x="6" y="20"/>
                </a:cxn>
                <a:cxn ang="0">
                  <a:pos x="0" y="18"/>
                </a:cxn>
                <a:cxn ang="0">
                  <a:pos x="2" y="16"/>
                </a:cxn>
                <a:cxn ang="0">
                  <a:pos x="6" y="17"/>
                </a:cxn>
                <a:cxn ang="0">
                  <a:pos x="9" y="14"/>
                </a:cxn>
                <a:cxn ang="0">
                  <a:pos x="6" y="10"/>
                </a:cxn>
                <a:cxn ang="0">
                  <a:pos x="4" y="5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4" y="3"/>
                </a:cxn>
              </a:cxnLst>
              <a:rect l="0" t="0" r="r" b="b"/>
              <a:pathLst>
                <a:path w="15" h="20">
                  <a:moveTo>
                    <a:pt x="14" y="3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10" y="3"/>
                    <a:pt x="8" y="3"/>
                    <a:pt x="8" y="5"/>
                  </a:cubicBezTo>
                  <a:cubicBezTo>
                    <a:pt x="8" y="6"/>
                    <a:pt x="9" y="7"/>
                    <a:pt x="11" y="9"/>
                  </a:cubicBezTo>
                  <a:cubicBezTo>
                    <a:pt x="12" y="11"/>
                    <a:pt x="13" y="13"/>
                    <a:pt x="13" y="14"/>
                  </a:cubicBezTo>
                  <a:cubicBezTo>
                    <a:pt x="13" y="18"/>
                    <a:pt x="10" y="20"/>
                    <a:pt x="6" y="20"/>
                  </a:cubicBezTo>
                  <a:cubicBezTo>
                    <a:pt x="3" y="20"/>
                    <a:pt x="2" y="19"/>
                    <a:pt x="0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6" y="17"/>
                  </a:cubicBezTo>
                  <a:cubicBezTo>
                    <a:pt x="7" y="17"/>
                    <a:pt x="9" y="16"/>
                    <a:pt x="9" y="14"/>
                  </a:cubicBezTo>
                  <a:cubicBezTo>
                    <a:pt x="9" y="13"/>
                    <a:pt x="8" y="12"/>
                    <a:pt x="6" y="10"/>
                  </a:cubicBezTo>
                  <a:cubicBezTo>
                    <a:pt x="4" y="8"/>
                    <a:pt x="4" y="7"/>
                    <a:pt x="4" y="5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4" y="0"/>
                    <a:pt x="15" y="1"/>
                  </a:cubicBezTo>
                  <a:lnTo>
                    <a:pt x="14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9" name="Freeform 20"/>
            <p:cNvSpPr>
              <a:spLocks noEditPoints="1"/>
            </p:cNvSpPr>
            <p:nvPr/>
          </p:nvSpPr>
          <p:spPr bwMode="auto">
            <a:xfrm>
              <a:off x="3260726" y="3689350"/>
              <a:ext cx="57150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6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3" y="0"/>
                </a:cxn>
                <a:cxn ang="0">
                  <a:pos x="18" y="4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4" y="15"/>
                </a:cxn>
                <a:cxn ang="0">
                  <a:pos x="15" y="18"/>
                </a:cxn>
              </a:cxnLst>
              <a:rect l="0" t="0" r="r" b="b"/>
              <a:pathLst>
                <a:path w="18" h="20">
                  <a:moveTo>
                    <a:pt x="13" y="4"/>
                  </a:moveTo>
                  <a:cubicBezTo>
                    <a:pt x="13" y="3"/>
                    <a:pt x="13" y="3"/>
                    <a:pt x="11" y="3"/>
                  </a:cubicBezTo>
                  <a:cubicBezTo>
                    <a:pt x="9" y="3"/>
                    <a:pt x="7" y="5"/>
                    <a:pt x="6" y="9"/>
                  </a:cubicBezTo>
                  <a:cubicBezTo>
                    <a:pt x="10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2" y="20"/>
                    <a:pt x="9" y="20"/>
                    <a:pt x="6" y="20"/>
                  </a:cubicBezTo>
                  <a:cubicBezTo>
                    <a:pt x="3" y="20"/>
                    <a:pt x="0" y="17"/>
                    <a:pt x="0" y="13"/>
                  </a:cubicBezTo>
                  <a:cubicBezTo>
                    <a:pt x="0" y="7"/>
                    <a:pt x="5" y="0"/>
                    <a:pt x="13" y="0"/>
                  </a:cubicBezTo>
                  <a:cubicBezTo>
                    <a:pt x="15" y="0"/>
                    <a:pt x="18" y="1"/>
                    <a:pt x="18" y="4"/>
                  </a:cubicBezTo>
                  <a:cubicBezTo>
                    <a:pt x="18" y="9"/>
                    <a:pt x="10" y="12"/>
                    <a:pt x="5" y="12"/>
                  </a:cubicBezTo>
                  <a:cubicBezTo>
                    <a:pt x="5" y="13"/>
                    <a:pt x="5" y="17"/>
                    <a:pt x="9" y="17"/>
                  </a:cubicBezTo>
                  <a:cubicBezTo>
                    <a:pt x="10" y="17"/>
                    <a:pt x="12" y="16"/>
                    <a:pt x="14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0" name="Freeform 21"/>
            <p:cNvSpPr>
              <a:spLocks/>
            </p:cNvSpPr>
            <p:nvPr/>
          </p:nvSpPr>
          <p:spPr bwMode="auto">
            <a:xfrm>
              <a:off x="3311526" y="3736975"/>
              <a:ext cx="28575" cy="38100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4"/>
                </a:cxn>
                <a:cxn ang="0">
                  <a:pos x="2" y="12"/>
                </a:cxn>
                <a:cxn ang="0">
                  <a:pos x="0" y="11"/>
                </a:cxn>
              </a:cxnLst>
              <a:rect l="0" t="0" r="r" b="b"/>
              <a:pathLst>
                <a:path w="9" h="12">
                  <a:moveTo>
                    <a:pt x="0" y="11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6" y="1"/>
                    <a:pt x="6" y="0"/>
                    <a:pt x="8" y="0"/>
                  </a:cubicBezTo>
                  <a:cubicBezTo>
                    <a:pt x="9" y="0"/>
                    <a:pt x="9" y="0"/>
                    <a:pt x="9" y="1"/>
                  </a:cubicBezTo>
                  <a:cubicBezTo>
                    <a:pt x="9" y="2"/>
                    <a:pt x="9" y="3"/>
                    <a:pt x="8" y="4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1" name="Freeform 22"/>
            <p:cNvSpPr>
              <a:spLocks noEditPoints="1"/>
            </p:cNvSpPr>
            <p:nvPr/>
          </p:nvSpPr>
          <p:spPr bwMode="auto">
            <a:xfrm>
              <a:off x="3394076" y="3689350"/>
              <a:ext cx="60325" cy="63500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11" y="2"/>
                </a:cxn>
                <a:cxn ang="0">
                  <a:pos x="5" y="11"/>
                </a:cxn>
                <a:cxn ang="0">
                  <a:pos x="9" y="17"/>
                </a:cxn>
                <a:cxn ang="0">
                  <a:pos x="14" y="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19" y="8"/>
                </a:cxn>
                <a:cxn ang="0">
                  <a:pos x="8" y="20"/>
                </a:cxn>
                <a:cxn ang="0">
                  <a:pos x="0" y="12"/>
                </a:cxn>
              </a:cxnLst>
              <a:rect l="0" t="0" r="r" b="b"/>
              <a:pathLst>
                <a:path w="19" h="20">
                  <a:moveTo>
                    <a:pt x="14" y="8"/>
                  </a:moveTo>
                  <a:cubicBezTo>
                    <a:pt x="14" y="5"/>
                    <a:pt x="13" y="2"/>
                    <a:pt x="11" y="2"/>
                  </a:cubicBezTo>
                  <a:cubicBezTo>
                    <a:pt x="6" y="2"/>
                    <a:pt x="5" y="8"/>
                    <a:pt x="5" y="11"/>
                  </a:cubicBezTo>
                  <a:cubicBezTo>
                    <a:pt x="5" y="15"/>
                    <a:pt x="6" y="17"/>
                    <a:pt x="9" y="17"/>
                  </a:cubicBezTo>
                  <a:cubicBezTo>
                    <a:pt x="11" y="17"/>
                    <a:pt x="14" y="16"/>
                    <a:pt x="14" y="8"/>
                  </a:cubicBezTo>
                  <a:moveTo>
                    <a:pt x="0" y="12"/>
                  </a:moveTo>
                  <a:cubicBezTo>
                    <a:pt x="0" y="3"/>
                    <a:pt x="6" y="0"/>
                    <a:pt x="11" y="0"/>
                  </a:cubicBezTo>
                  <a:cubicBezTo>
                    <a:pt x="17" y="0"/>
                    <a:pt x="19" y="4"/>
                    <a:pt x="19" y="8"/>
                  </a:cubicBezTo>
                  <a:cubicBezTo>
                    <a:pt x="19" y="14"/>
                    <a:pt x="15" y="20"/>
                    <a:pt x="8" y="20"/>
                  </a:cubicBezTo>
                  <a:cubicBezTo>
                    <a:pt x="3" y="20"/>
                    <a:pt x="0" y="16"/>
                    <a:pt x="0" y="1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2" name="Freeform 23"/>
            <p:cNvSpPr>
              <a:spLocks/>
            </p:cNvSpPr>
            <p:nvPr/>
          </p:nvSpPr>
          <p:spPr bwMode="auto">
            <a:xfrm>
              <a:off x="3467101" y="3689350"/>
              <a:ext cx="60325" cy="63500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11" y="16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0" y="11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5" y="11"/>
                </a:cxn>
                <a:cxn ang="0">
                  <a:pos x="5" y="14"/>
                </a:cxn>
                <a:cxn ang="0">
                  <a:pos x="6" y="17"/>
                </a:cxn>
                <a:cxn ang="0">
                  <a:pos x="13" y="7"/>
                </a:cxn>
                <a:cxn ang="0">
                  <a:pos x="14" y="0"/>
                </a:cxn>
                <a:cxn ang="0">
                  <a:pos x="19" y="0"/>
                </a:cxn>
                <a:cxn ang="0">
                  <a:pos x="15" y="20"/>
                </a:cxn>
                <a:cxn ang="0">
                  <a:pos x="11" y="20"/>
                </a:cxn>
                <a:cxn ang="0">
                  <a:pos x="11" y="16"/>
                </a:cxn>
              </a:cxnLst>
              <a:rect l="0" t="0" r="r" b="b"/>
              <a:pathLst>
                <a:path w="19" h="20">
                  <a:moveTo>
                    <a:pt x="11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9" y="19"/>
                    <a:pt x="6" y="20"/>
                    <a:pt x="4" y="20"/>
                  </a:cubicBezTo>
                  <a:cubicBezTo>
                    <a:pt x="2" y="20"/>
                    <a:pt x="0" y="19"/>
                    <a:pt x="0" y="16"/>
                  </a:cubicBezTo>
                  <a:cubicBezTo>
                    <a:pt x="0" y="15"/>
                    <a:pt x="0" y="13"/>
                    <a:pt x="0" y="1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3"/>
                    <a:pt x="5" y="13"/>
                    <a:pt x="5" y="14"/>
                  </a:cubicBezTo>
                  <a:cubicBezTo>
                    <a:pt x="5" y="16"/>
                    <a:pt x="6" y="17"/>
                    <a:pt x="6" y="17"/>
                  </a:cubicBezTo>
                  <a:cubicBezTo>
                    <a:pt x="9" y="17"/>
                    <a:pt x="12" y="12"/>
                    <a:pt x="13" y="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1" y="20"/>
                    <a:pt x="11" y="20"/>
                    <a:pt x="11" y="20"/>
                  </a:cubicBezTo>
                  <a:lnTo>
                    <a:pt x="11" y="16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3" name="Freeform 24"/>
            <p:cNvSpPr>
              <a:spLocks/>
            </p:cNvSpPr>
            <p:nvPr/>
          </p:nvSpPr>
          <p:spPr bwMode="auto">
            <a:xfrm>
              <a:off x="3533776" y="3689350"/>
              <a:ext cx="47625" cy="6350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8" y="4"/>
                </a:cxn>
                <a:cxn ang="0">
                  <a:pos x="9" y="2"/>
                </a:cxn>
                <a:cxn ang="0">
                  <a:pos x="13" y="0"/>
                </a:cxn>
                <a:cxn ang="0">
                  <a:pos x="15" y="1"/>
                </a:cxn>
                <a:cxn ang="0">
                  <a:pos x="13" y="5"/>
                </a:cxn>
                <a:cxn ang="0">
                  <a:pos x="11" y="4"/>
                </a:cxn>
                <a:cxn ang="0">
                  <a:pos x="7" y="10"/>
                </a:cxn>
                <a:cxn ang="0">
                  <a:pos x="5" y="20"/>
                </a:cxn>
                <a:cxn ang="0">
                  <a:pos x="0" y="2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3"/>
                </a:cxn>
              </a:cxnLst>
              <a:rect l="0" t="0" r="r" b="b"/>
              <a:pathLst>
                <a:path w="15" h="20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4"/>
                    <a:pt x="7" y="6"/>
                    <a:pt x="7" y="1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4" name="Freeform 25"/>
            <p:cNvSpPr>
              <a:spLocks/>
            </p:cNvSpPr>
            <p:nvPr/>
          </p:nvSpPr>
          <p:spPr bwMode="auto">
            <a:xfrm>
              <a:off x="3613151" y="3689350"/>
              <a:ext cx="47625" cy="63500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1" y="3"/>
                </a:cxn>
                <a:cxn ang="0">
                  <a:pos x="8" y="5"/>
                </a:cxn>
                <a:cxn ang="0">
                  <a:pos x="11" y="9"/>
                </a:cxn>
                <a:cxn ang="0">
                  <a:pos x="13" y="14"/>
                </a:cxn>
                <a:cxn ang="0">
                  <a:pos x="6" y="20"/>
                </a:cxn>
                <a:cxn ang="0">
                  <a:pos x="0" y="18"/>
                </a:cxn>
                <a:cxn ang="0">
                  <a:pos x="2" y="16"/>
                </a:cxn>
                <a:cxn ang="0">
                  <a:pos x="5" y="17"/>
                </a:cxn>
                <a:cxn ang="0">
                  <a:pos x="9" y="14"/>
                </a:cxn>
                <a:cxn ang="0">
                  <a:pos x="6" y="10"/>
                </a:cxn>
                <a:cxn ang="0">
                  <a:pos x="3" y="5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4" y="3"/>
                </a:cxn>
              </a:cxnLst>
              <a:rect l="0" t="0" r="r" b="b"/>
              <a:pathLst>
                <a:path w="15" h="20">
                  <a:moveTo>
                    <a:pt x="14" y="3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10" y="3"/>
                    <a:pt x="8" y="3"/>
                    <a:pt x="8" y="5"/>
                  </a:cubicBezTo>
                  <a:cubicBezTo>
                    <a:pt x="8" y="6"/>
                    <a:pt x="9" y="7"/>
                    <a:pt x="11" y="9"/>
                  </a:cubicBezTo>
                  <a:cubicBezTo>
                    <a:pt x="12" y="11"/>
                    <a:pt x="13" y="13"/>
                    <a:pt x="13" y="14"/>
                  </a:cubicBezTo>
                  <a:cubicBezTo>
                    <a:pt x="13" y="18"/>
                    <a:pt x="10" y="20"/>
                    <a:pt x="6" y="20"/>
                  </a:cubicBezTo>
                  <a:cubicBezTo>
                    <a:pt x="3" y="20"/>
                    <a:pt x="1" y="19"/>
                    <a:pt x="0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5" y="17"/>
                  </a:cubicBezTo>
                  <a:cubicBezTo>
                    <a:pt x="7" y="17"/>
                    <a:pt x="9" y="16"/>
                    <a:pt x="9" y="14"/>
                  </a:cubicBezTo>
                  <a:cubicBezTo>
                    <a:pt x="9" y="13"/>
                    <a:pt x="8" y="12"/>
                    <a:pt x="6" y="10"/>
                  </a:cubicBezTo>
                  <a:cubicBezTo>
                    <a:pt x="4" y="8"/>
                    <a:pt x="3" y="7"/>
                    <a:pt x="3" y="5"/>
                  </a:cubicBezTo>
                  <a:cubicBezTo>
                    <a:pt x="3" y="1"/>
                    <a:pt x="7" y="0"/>
                    <a:pt x="10" y="0"/>
                  </a:cubicBezTo>
                  <a:cubicBezTo>
                    <a:pt x="13" y="0"/>
                    <a:pt x="14" y="0"/>
                    <a:pt x="15" y="1"/>
                  </a:cubicBezTo>
                  <a:lnTo>
                    <a:pt x="14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5" name="Freeform 26"/>
            <p:cNvSpPr>
              <a:spLocks noEditPoints="1"/>
            </p:cNvSpPr>
            <p:nvPr/>
          </p:nvSpPr>
          <p:spPr bwMode="auto">
            <a:xfrm>
              <a:off x="3667126" y="3689350"/>
              <a:ext cx="63500" cy="63500"/>
            </a:xfrm>
            <a:custGeom>
              <a:avLst/>
              <a:gdLst/>
              <a:ahLst/>
              <a:cxnLst>
                <a:cxn ang="0">
                  <a:pos x="15" y="8"/>
                </a:cxn>
                <a:cxn ang="0">
                  <a:pos x="11" y="2"/>
                </a:cxn>
                <a:cxn ang="0">
                  <a:pos x="5" y="11"/>
                </a:cxn>
                <a:cxn ang="0">
                  <a:pos x="10" y="17"/>
                </a:cxn>
                <a:cxn ang="0">
                  <a:pos x="15" y="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20" y="8"/>
                </a:cxn>
                <a:cxn ang="0">
                  <a:pos x="9" y="20"/>
                </a:cxn>
                <a:cxn ang="0">
                  <a:pos x="0" y="12"/>
                </a:cxn>
              </a:cxnLst>
              <a:rect l="0" t="0" r="r" b="b"/>
              <a:pathLst>
                <a:path w="20" h="20">
                  <a:moveTo>
                    <a:pt x="15" y="8"/>
                  </a:moveTo>
                  <a:cubicBezTo>
                    <a:pt x="15" y="5"/>
                    <a:pt x="14" y="2"/>
                    <a:pt x="11" y="2"/>
                  </a:cubicBezTo>
                  <a:cubicBezTo>
                    <a:pt x="7" y="2"/>
                    <a:pt x="5" y="8"/>
                    <a:pt x="5" y="11"/>
                  </a:cubicBezTo>
                  <a:cubicBezTo>
                    <a:pt x="5" y="15"/>
                    <a:pt x="7" y="17"/>
                    <a:pt x="10" y="17"/>
                  </a:cubicBezTo>
                  <a:cubicBezTo>
                    <a:pt x="11" y="17"/>
                    <a:pt x="15" y="16"/>
                    <a:pt x="15" y="8"/>
                  </a:cubicBezTo>
                  <a:moveTo>
                    <a:pt x="0" y="12"/>
                  </a:moveTo>
                  <a:cubicBezTo>
                    <a:pt x="0" y="3"/>
                    <a:pt x="7" y="0"/>
                    <a:pt x="11" y="0"/>
                  </a:cubicBezTo>
                  <a:cubicBezTo>
                    <a:pt x="18" y="0"/>
                    <a:pt x="20" y="4"/>
                    <a:pt x="20" y="8"/>
                  </a:cubicBezTo>
                  <a:cubicBezTo>
                    <a:pt x="20" y="14"/>
                    <a:pt x="16" y="20"/>
                    <a:pt x="9" y="20"/>
                  </a:cubicBezTo>
                  <a:cubicBezTo>
                    <a:pt x="4" y="20"/>
                    <a:pt x="0" y="16"/>
                    <a:pt x="0" y="1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6" name="Freeform 27"/>
            <p:cNvSpPr>
              <a:spLocks/>
            </p:cNvSpPr>
            <p:nvPr/>
          </p:nvSpPr>
          <p:spPr bwMode="auto">
            <a:xfrm>
              <a:off x="3740151" y="3689350"/>
              <a:ext cx="63500" cy="63500"/>
            </a:xfrm>
            <a:custGeom>
              <a:avLst/>
              <a:gdLst/>
              <a:ahLst/>
              <a:cxnLst>
                <a:cxn ang="0">
                  <a:pos x="12" y="16"/>
                </a:cxn>
                <a:cxn ang="0">
                  <a:pos x="12" y="16"/>
                </a:cxn>
                <a:cxn ang="0">
                  <a:pos x="5" y="20"/>
                </a:cxn>
                <a:cxn ang="0">
                  <a:pos x="0" y="16"/>
                </a:cxn>
                <a:cxn ang="0">
                  <a:pos x="1" y="11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6" y="11"/>
                </a:cxn>
                <a:cxn ang="0">
                  <a:pos x="5" y="14"/>
                </a:cxn>
                <a:cxn ang="0">
                  <a:pos x="7" y="17"/>
                </a:cxn>
                <a:cxn ang="0">
                  <a:pos x="14" y="7"/>
                </a:cxn>
                <a:cxn ang="0">
                  <a:pos x="15" y="0"/>
                </a:cxn>
                <a:cxn ang="0">
                  <a:pos x="20" y="0"/>
                </a:cxn>
                <a:cxn ang="0">
                  <a:pos x="16" y="20"/>
                </a:cxn>
                <a:cxn ang="0">
                  <a:pos x="11" y="20"/>
                </a:cxn>
                <a:cxn ang="0">
                  <a:pos x="12" y="16"/>
                </a:cxn>
              </a:cxnLst>
              <a:rect l="0" t="0" r="r" b="b"/>
              <a:pathLst>
                <a:path w="20" h="20">
                  <a:moveTo>
                    <a:pt x="12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9" y="19"/>
                    <a:pt x="7" y="20"/>
                    <a:pt x="5" y="20"/>
                  </a:cubicBezTo>
                  <a:cubicBezTo>
                    <a:pt x="3" y="20"/>
                    <a:pt x="0" y="19"/>
                    <a:pt x="0" y="16"/>
                  </a:cubicBezTo>
                  <a:cubicBezTo>
                    <a:pt x="0" y="15"/>
                    <a:pt x="0" y="13"/>
                    <a:pt x="1" y="1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3"/>
                    <a:pt x="5" y="13"/>
                    <a:pt x="5" y="14"/>
                  </a:cubicBezTo>
                  <a:cubicBezTo>
                    <a:pt x="5" y="16"/>
                    <a:pt x="7" y="17"/>
                    <a:pt x="7" y="17"/>
                  </a:cubicBezTo>
                  <a:cubicBezTo>
                    <a:pt x="9" y="17"/>
                    <a:pt x="13" y="12"/>
                    <a:pt x="14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1" y="20"/>
                    <a:pt x="11" y="20"/>
                    <a:pt x="11" y="20"/>
                  </a:cubicBezTo>
                  <a:lnTo>
                    <a:pt x="12" y="16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7" name="Freeform 28"/>
            <p:cNvSpPr>
              <a:spLocks/>
            </p:cNvSpPr>
            <p:nvPr/>
          </p:nvSpPr>
          <p:spPr bwMode="auto">
            <a:xfrm>
              <a:off x="3810001" y="3689350"/>
              <a:ext cx="49213" cy="63500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4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2" y="5"/>
                </a:cxn>
                <a:cxn ang="0">
                  <a:pos x="11" y="4"/>
                </a:cxn>
                <a:cxn ang="0">
                  <a:pos x="6" y="10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7" y="3"/>
                </a:cxn>
              </a:cxnLst>
              <a:rect l="0" t="0" r="r" b="b"/>
              <a:pathLst>
                <a:path w="15" h="20">
                  <a:moveTo>
                    <a:pt x="7" y="3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1" y="0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4"/>
                    <a:pt x="7" y="6"/>
                    <a:pt x="6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8" name="Freeform 29"/>
            <p:cNvSpPr>
              <a:spLocks/>
            </p:cNvSpPr>
            <p:nvPr/>
          </p:nvSpPr>
          <p:spPr bwMode="auto">
            <a:xfrm>
              <a:off x="3856038" y="3689350"/>
              <a:ext cx="53975" cy="63500"/>
            </a:xfrm>
            <a:custGeom>
              <a:avLst/>
              <a:gdLst/>
              <a:ahLst/>
              <a:cxnLst>
                <a:cxn ang="0">
                  <a:pos x="15" y="18"/>
                </a:cxn>
                <a:cxn ang="0">
                  <a:pos x="8" y="20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17" y="2"/>
                </a:cxn>
                <a:cxn ang="0">
                  <a:pos x="15" y="4"/>
                </a:cxn>
                <a:cxn ang="0">
                  <a:pos x="11" y="3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3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5" y="18"/>
                  </a:moveTo>
                  <a:cubicBezTo>
                    <a:pt x="12" y="20"/>
                    <a:pt x="11" y="20"/>
                    <a:pt x="8" y="20"/>
                  </a:cubicBezTo>
                  <a:cubicBezTo>
                    <a:pt x="3" y="20"/>
                    <a:pt x="0" y="17"/>
                    <a:pt x="0" y="12"/>
                  </a:cubicBezTo>
                  <a:cubicBezTo>
                    <a:pt x="0" y="6"/>
                    <a:pt x="4" y="0"/>
                    <a:pt x="11" y="0"/>
                  </a:cubicBezTo>
                  <a:cubicBezTo>
                    <a:pt x="14" y="0"/>
                    <a:pt x="15" y="0"/>
                    <a:pt x="17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3" y="3"/>
                    <a:pt x="11" y="3"/>
                  </a:cubicBezTo>
                  <a:cubicBezTo>
                    <a:pt x="8" y="3"/>
                    <a:pt x="5" y="7"/>
                    <a:pt x="5" y="12"/>
                  </a:cubicBezTo>
                  <a:cubicBezTo>
                    <a:pt x="5" y="14"/>
                    <a:pt x="7" y="17"/>
                    <a:pt x="9" y="17"/>
                  </a:cubicBezTo>
                  <a:cubicBezTo>
                    <a:pt x="11" y="17"/>
                    <a:pt x="12" y="16"/>
                    <a:pt x="13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9" name="Freeform 30"/>
            <p:cNvSpPr>
              <a:spLocks noEditPoints="1"/>
            </p:cNvSpPr>
            <p:nvPr/>
          </p:nvSpPr>
          <p:spPr bwMode="auto">
            <a:xfrm>
              <a:off x="3913188" y="3689350"/>
              <a:ext cx="53975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5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8" y="17"/>
                </a:cxn>
                <a:cxn ang="0">
                  <a:pos x="13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3" y="4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9" y="3"/>
                    <a:pt x="6" y="5"/>
                    <a:pt x="5" y="9"/>
                  </a:cubicBezTo>
                  <a:cubicBezTo>
                    <a:pt x="9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1" y="20"/>
                    <a:pt x="8" y="20"/>
                    <a:pt x="6" y="20"/>
                  </a:cubicBez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4" y="0"/>
                    <a:pt x="12" y="0"/>
                  </a:cubicBezTo>
                  <a:cubicBezTo>
                    <a:pt x="14" y="0"/>
                    <a:pt x="17" y="1"/>
                    <a:pt x="17" y="4"/>
                  </a:cubicBezTo>
                  <a:cubicBezTo>
                    <a:pt x="17" y="9"/>
                    <a:pt x="9" y="12"/>
                    <a:pt x="5" y="12"/>
                  </a:cubicBezTo>
                  <a:cubicBezTo>
                    <a:pt x="5" y="13"/>
                    <a:pt x="5" y="17"/>
                    <a:pt x="8" y="17"/>
                  </a:cubicBezTo>
                  <a:cubicBezTo>
                    <a:pt x="10" y="17"/>
                    <a:pt x="11" y="16"/>
                    <a:pt x="13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0" name="Freeform 31"/>
            <p:cNvSpPr>
              <a:spLocks noEditPoints="1"/>
            </p:cNvSpPr>
            <p:nvPr/>
          </p:nvSpPr>
          <p:spPr bwMode="auto">
            <a:xfrm>
              <a:off x="4008438" y="3689350"/>
              <a:ext cx="60325" cy="63500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11" y="2"/>
                </a:cxn>
                <a:cxn ang="0">
                  <a:pos x="5" y="11"/>
                </a:cxn>
                <a:cxn ang="0">
                  <a:pos x="9" y="17"/>
                </a:cxn>
                <a:cxn ang="0">
                  <a:pos x="14" y="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19" y="8"/>
                </a:cxn>
                <a:cxn ang="0">
                  <a:pos x="8" y="20"/>
                </a:cxn>
                <a:cxn ang="0">
                  <a:pos x="0" y="12"/>
                </a:cxn>
              </a:cxnLst>
              <a:rect l="0" t="0" r="r" b="b"/>
              <a:pathLst>
                <a:path w="19" h="20">
                  <a:moveTo>
                    <a:pt x="14" y="8"/>
                  </a:moveTo>
                  <a:cubicBezTo>
                    <a:pt x="14" y="5"/>
                    <a:pt x="13" y="2"/>
                    <a:pt x="11" y="2"/>
                  </a:cubicBezTo>
                  <a:cubicBezTo>
                    <a:pt x="6" y="2"/>
                    <a:pt x="5" y="8"/>
                    <a:pt x="5" y="11"/>
                  </a:cubicBezTo>
                  <a:cubicBezTo>
                    <a:pt x="5" y="15"/>
                    <a:pt x="6" y="17"/>
                    <a:pt x="9" y="17"/>
                  </a:cubicBezTo>
                  <a:cubicBezTo>
                    <a:pt x="11" y="17"/>
                    <a:pt x="14" y="16"/>
                    <a:pt x="14" y="8"/>
                  </a:cubicBezTo>
                  <a:moveTo>
                    <a:pt x="0" y="12"/>
                  </a:moveTo>
                  <a:cubicBezTo>
                    <a:pt x="0" y="3"/>
                    <a:pt x="6" y="0"/>
                    <a:pt x="11" y="0"/>
                  </a:cubicBezTo>
                  <a:cubicBezTo>
                    <a:pt x="17" y="0"/>
                    <a:pt x="19" y="4"/>
                    <a:pt x="19" y="8"/>
                  </a:cubicBezTo>
                  <a:cubicBezTo>
                    <a:pt x="19" y="14"/>
                    <a:pt x="15" y="20"/>
                    <a:pt x="8" y="20"/>
                  </a:cubicBezTo>
                  <a:cubicBezTo>
                    <a:pt x="3" y="20"/>
                    <a:pt x="0" y="16"/>
                    <a:pt x="0" y="1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1" name="Freeform 32"/>
            <p:cNvSpPr>
              <a:spLocks/>
            </p:cNvSpPr>
            <p:nvPr/>
          </p:nvSpPr>
          <p:spPr bwMode="auto">
            <a:xfrm>
              <a:off x="4078288" y="3659188"/>
              <a:ext cx="50800" cy="93663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4" y="12"/>
                </a:cxn>
                <a:cxn ang="0">
                  <a:pos x="1" y="12"/>
                </a:cxn>
                <a:cxn ang="0">
                  <a:pos x="1" y="9"/>
                </a:cxn>
                <a:cxn ang="0">
                  <a:pos x="4" y="9"/>
                </a:cxn>
                <a:cxn ang="0">
                  <a:pos x="5" y="7"/>
                </a:cxn>
                <a:cxn ang="0">
                  <a:pos x="12" y="0"/>
                </a:cxn>
                <a:cxn ang="0">
                  <a:pos x="16" y="1"/>
                </a:cxn>
                <a:cxn ang="0">
                  <a:pos x="14" y="3"/>
                </a:cxn>
                <a:cxn ang="0">
                  <a:pos x="12" y="3"/>
                </a:cxn>
                <a:cxn ang="0">
                  <a:pos x="10" y="6"/>
                </a:cxn>
                <a:cxn ang="0">
                  <a:pos x="9" y="9"/>
                </a:cxn>
                <a:cxn ang="0">
                  <a:pos x="13" y="9"/>
                </a:cxn>
                <a:cxn ang="0">
                  <a:pos x="13" y="12"/>
                </a:cxn>
                <a:cxn ang="0">
                  <a:pos x="8" y="12"/>
                </a:cxn>
                <a:cxn ang="0">
                  <a:pos x="5" y="29"/>
                </a:cxn>
                <a:cxn ang="0">
                  <a:pos x="0" y="29"/>
                </a:cxn>
              </a:cxnLst>
              <a:rect l="0" t="0" r="r" b="b"/>
              <a:pathLst>
                <a:path w="16" h="29">
                  <a:moveTo>
                    <a:pt x="0" y="29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2"/>
                    <a:pt x="9" y="0"/>
                    <a:pt x="12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3" y="3"/>
                    <a:pt x="12" y="3"/>
                  </a:cubicBezTo>
                  <a:cubicBezTo>
                    <a:pt x="12" y="3"/>
                    <a:pt x="10" y="3"/>
                    <a:pt x="10" y="6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5" y="29"/>
                    <a:pt x="5" y="29"/>
                    <a:pt x="5" y="29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2" name="Freeform 33"/>
            <p:cNvSpPr>
              <a:spLocks noEditPoints="1"/>
            </p:cNvSpPr>
            <p:nvPr/>
          </p:nvSpPr>
          <p:spPr bwMode="auto">
            <a:xfrm>
              <a:off x="4154488" y="3689350"/>
              <a:ext cx="53975" cy="63500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0" y="3"/>
                </a:cxn>
                <a:cxn ang="0">
                  <a:pos x="5" y="9"/>
                </a:cxn>
                <a:cxn ang="0">
                  <a:pos x="12" y="4"/>
                </a:cxn>
                <a:cxn ang="0">
                  <a:pos x="14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8" y="17"/>
                </a:cxn>
                <a:cxn ang="0">
                  <a:pos x="13" y="15"/>
                </a:cxn>
                <a:cxn ang="0">
                  <a:pos x="14" y="18"/>
                </a:cxn>
              </a:cxnLst>
              <a:rect l="0" t="0" r="r" b="b"/>
              <a:pathLst>
                <a:path w="17" h="20">
                  <a:moveTo>
                    <a:pt x="12" y="4"/>
                  </a:moveTo>
                  <a:cubicBezTo>
                    <a:pt x="12" y="3"/>
                    <a:pt x="12" y="3"/>
                    <a:pt x="10" y="3"/>
                  </a:cubicBezTo>
                  <a:cubicBezTo>
                    <a:pt x="8" y="3"/>
                    <a:pt x="6" y="5"/>
                    <a:pt x="5" y="9"/>
                  </a:cubicBezTo>
                  <a:cubicBezTo>
                    <a:pt x="9" y="9"/>
                    <a:pt x="12" y="7"/>
                    <a:pt x="12" y="4"/>
                  </a:cubicBezTo>
                  <a:moveTo>
                    <a:pt x="14" y="18"/>
                  </a:moveTo>
                  <a:cubicBezTo>
                    <a:pt x="11" y="20"/>
                    <a:pt x="8" y="20"/>
                    <a:pt x="6" y="20"/>
                  </a:cubicBez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4" y="0"/>
                    <a:pt x="12" y="0"/>
                  </a:cubicBezTo>
                  <a:cubicBezTo>
                    <a:pt x="14" y="0"/>
                    <a:pt x="17" y="1"/>
                    <a:pt x="17" y="4"/>
                  </a:cubicBezTo>
                  <a:cubicBezTo>
                    <a:pt x="17" y="9"/>
                    <a:pt x="9" y="12"/>
                    <a:pt x="5" y="12"/>
                  </a:cubicBezTo>
                  <a:cubicBezTo>
                    <a:pt x="4" y="13"/>
                    <a:pt x="4" y="17"/>
                    <a:pt x="8" y="17"/>
                  </a:cubicBezTo>
                  <a:cubicBezTo>
                    <a:pt x="9" y="17"/>
                    <a:pt x="11" y="16"/>
                    <a:pt x="13" y="15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3" name="Freeform 34"/>
            <p:cNvSpPr>
              <a:spLocks/>
            </p:cNvSpPr>
            <p:nvPr/>
          </p:nvSpPr>
          <p:spPr bwMode="auto">
            <a:xfrm>
              <a:off x="4211638" y="3689350"/>
              <a:ext cx="63500" cy="63500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16" y="0"/>
                </a:cxn>
                <a:cxn ang="0">
                  <a:pos x="20" y="4"/>
                </a:cxn>
                <a:cxn ang="0">
                  <a:pos x="19" y="8"/>
                </a:cxn>
                <a:cxn ang="0">
                  <a:pos x="17" y="20"/>
                </a:cxn>
                <a:cxn ang="0">
                  <a:pos x="12" y="20"/>
                </a:cxn>
                <a:cxn ang="0">
                  <a:pos x="15" y="9"/>
                </a:cxn>
                <a:cxn ang="0">
                  <a:pos x="15" y="6"/>
                </a:cxn>
                <a:cxn ang="0">
                  <a:pos x="13" y="3"/>
                </a:cxn>
                <a:cxn ang="0">
                  <a:pos x="6" y="13"/>
                </a:cxn>
                <a:cxn ang="0">
                  <a:pos x="5" y="20"/>
                </a:cxn>
                <a:cxn ang="0">
                  <a:pos x="0" y="2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4"/>
                </a:cxn>
              </a:cxnLst>
              <a:rect l="0" t="0" r="r" b="b"/>
              <a:pathLst>
                <a:path w="20" h="20"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3" y="0"/>
                    <a:pt x="16" y="0"/>
                  </a:cubicBezTo>
                  <a:cubicBezTo>
                    <a:pt x="18" y="0"/>
                    <a:pt x="20" y="1"/>
                    <a:pt x="20" y="4"/>
                  </a:cubicBezTo>
                  <a:cubicBezTo>
                    <a:pt x="20" y="5"/>
                    <a:pt x="20" y="7"/>
                    <a:pt x="19" y="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7"/>
                    <a:pt x="15" y="6"/>
                    <a:pt x="15" y="6"/>
                  </a:cubicBezTo>
                  <a:cubicBezTo>
                    <a:pt x="15" y="4"/>
                    <a:pt x="14" y="3"/>
                    <a:pt x="13" y="3"/>
                  </a:cubicBezTo>
                  <a:cubicBezTo>
                    <a:pt x="11" y="3"/>
                    <a:pt x="7" y="8"/>
                    <a:pt x="6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4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4" name="Freeform 35"/>
            <p:cNvSpPr>
              <a:spLocks noEditPoints="1"/>
            </p:cNvSpPr>
            <p:nvPr/>
          </p:nvSpPr>
          <p:spPr bwMode="auto">
            <a:xfrm>
              <a:off x="4284663" y="3689350"/>
              <a:ext cx="53975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6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4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3" y="4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9" y="3"/>
                    <a:pt x="7" y="5"/>
                    <a:pt x="6" y="9"/>
                  </a:cubicBezTo>
                  <a:cubicBezTo>
                    <a:pt x="9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2" y="20"/>
                    <a:pt x="8" y="20"/>
                    <a:pt x="6" y="20"/>
                  </a:cubicBezTo>
                  <a:cubicBezTo>
                    <a:pt x="3" y="20"/>
                    <a:pt x="0" y="17"/>
                    <a:pt x="0" y="13"/>
                  </a:cubicBezTo>
                  <a:cubicBezTo>
                    <a:pt x="0" y="7"/>
                    <a:pt x="5" y="0"/>
                    <a:pt x="12" y="0"/>
                  </a:cubicBezTo>
                  <a:cubicBezTo>
                    <a:pt x="15" y="0"/>
                    <a:pt x="17" y="1"/>
                    <a:pt x="17" y="4"/>
                  </a:cubicBezTo>
                  <a:cubicBezTo>
                    <a:pt x="17" y="9"/>
                    <a:pt x="10" y="12"/>
                    <a:pt x="5" y="12"/>
                  </a:cubicBezTo>
                  <a:cubicBezTo>
                    <a:pt x="5" y="13"/>
                    <a:pt x="5" y="17"/>
                    <a:pt x="9" y="17"/>
                  </a:cubicBezTo>
                  <a:cubicBezTo>
                    <a:pt x="10" y="17"/>
                    <a:pt x="12" y="16"/>
                    <a:pt x="14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5" name="Freeform 36"/>
            <p:cNvSpPr>
              <a:spLocks/>
            </p:cNvSpPr>
            <p:nvPr/>
          </p:nvSpPr>
          <p:spPr bwMode="auto">
            <a:xfrm>
              <a:off x="4344988" y="3689350"/>
              <a:ext cx="47625" cy="63500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4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2" y="5"/>
                </a:cxn>
                <a:cxn ang="0">
                  <a:pos x="11" y="4"/>
                </a:cxn>
                <a:cxn ang="0">
                  <a:pos x="6" y="10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7" y="3"/>
                </a:cxn>
              </a:cxnLst>
              <a:rect l="0" t="0" r="r" b="b"/>
              <a:pathLst>
                <a:path w="15" h="20">
                  <a:moveTo>
                    <a:pt x="7" y="3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1" y="0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1" y="4"/>
                    <a:pt x="11" y="4"/>
                  </a:cubicBezTo>
                  <a:cubicBezTo>
                    <a:pt x="9" y="4"/>
                    <a:pt x="7" y="6"/>
                    <a:pt x="6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6" name="Freeform 37"/>
            <p:cNvSpPr>
              <a:spLocks noEditPoints="1"/>
            </p:cNvSpPr>
            <p:nvPr/>
          </p:nvSpPr>
          <p:spPr bwMode="auto">
            <a:xfrm>
              <a:off x="4386263" y="3689350"/>
              <a:ext cx="73025" cy="95250"/>
            </a:xfrm>
            <a:custGeom>
              <a:avLst/>
              <a:gdLst/>
              <a:ahLst/>
              <a:cxnLst>
                <a:cxn ang="0">
                  <a:pos x="13" y="3"/>
                </a:cxn>
                <a:cxn ang="0">
                  <a:pos x="7" y="13"/>
                </a:cxn>
                <a:cxn ang="0">
                  <a:pos x="10" y="17"/>
                </a:cxn>
                <a:cxn ang="0">
                  <a:pos x="17" y="4"/>
                </a:cxn>
                <a:cxn ang="0">
                  <a:pos x="13" y="3"/>
                </a:cxn>
                <a:cxn ang="0">
                  <a:pos x="19" y="18"/>
                </a:cxn>
                <a:cxn ang="0">
                  <a:pos x="7" y="30"/>
                </a:cxn>
                <a:cxn ang="0">
                  <a:pos x="0" y="28"/>
                </a:cxn>
                <a:cxn ang="0">
                  <a:pos x="1" y="25"/>
                </a:cxn>
                <a:cxn ang="0">
                  <a:pos x="7" y="26"/>
                </a:cxn>
                <a:cxn ang="0">
                  <a:pos x="14" y="20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4" y="18"/>
                </a:cxn>
                <a:cxn ang="0">
                  <a:pos x="8" y="20"/>
                </a:cxn>
                <a:cxn ang="0">
                  <a:pos x="2" y="13"/>
                </a:cxn>
                <a:cxn ang="0">
                  <a:pos x="13" y="0"/>
                </a:cxn>
                <a:cxn ang="0">
                  <a:pos x="17" y="1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19" y="18"/>
                </a:cxn>
              </a:cxnLst>
              <a:rect l="0" t="0" r="r" b="b"/>
              <a:pathLst>
                <a:path w="23" h="30">
                  <a:moveTo>
                    <a:pt x="13" y="3"/>
                  </a:moveTo>
                  <a:cubicBezTo>
                    <a:pt x="11" y="3"/>
                    <a:pt x="7" y="6"/>
                    <a:pt x="7" y="13"/>
                  </a:cubicBezTo>
                  <a:cubicBezTo>
                    <a:pt x="7" y="15"/>
                    <a:pt x="8" y="17"/>
                    <a:pt x="10" y="17"/>
                  </a:cubicBezTo>
                  <a:cubicBezTo>
                    <a:pt x="12" y="17"/>
                    <a:pt x="16" y="14"/>
                    <a:pt x="17" y="4"/>
                  </a:cubicBezTo>
                  <a:cubicBezTo>
                    <a:pt x="16" y="3"/>
                    <a:pt x="15" y="3"/>
                    <a:pt x="13" y="3"/>
                  </a:cubicBezTo>
                  <a:moveTo>
                    <a:pt x="19" y="18"/>
                  </a:moveTo>
                  <a:cubicBezTo>
                    <a:pt x="17" y="27"/>
                    <a:pt x="12" y="30"/>
                    <a:pt x="7" y="30"/>
                  </a:cubicBezTo>
                  <a:cubicBezTo>
                    <a:pt x="4" y="30"/>
                    <a:pt x="2" y="29"/>
                    <a:pt x="0" y="28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6"/>
                    <a:pt x="5" y="26"/>
                    <a:pt x="7" y="26"/>
                  </a:cubicBezTo>
                  <a:cubicBezTo>
                    <a:pt x="10" y="26"/>
                    <a:pt x="13" y="24"/>
                    <a:pt x="14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1" y="20"/>
                    <a:pt x="8" y="20"/>
                  </a:cubicBezTo>
                  <a:cubicBezTo>
                    <a:pt x="4" y="20"/>
                    <a:pt x="2" y="17"/>
                    <a:pt x="2" y="13"/>
                  </a:cubicBezTo>
                  <a:cubicBezTo>
                    <a:pt x="2" y="7"/>
                    <a:pt x="7" y="0"/>
                    <a:pt x="13" y="0"/>
                  </a:cubicBezTo>
                  <a:cubicBezTo>
                    <a:pt x="15" y="0"/>
                    <a:pt x="16" y="0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9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7" name="Freeform 38"/>
            <p:cNvSpPr>
              <a:spLocks/>
            </p:cNvSpPr>
            <p:nvPr/>
          </p:nvSpPr>
          <p:spPr bwMode="auto">
            <a:xfrm>
              <a:off x="4465638" y="3689350"/>
              <a:ext cx="60325" cy="952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15"/>
                </a:cxn>
                <a:cxn ang="0">
                  <a:pos x="8" y="15"/>
                </a:cxn>
                <a:cxn ang="0">
                  <a:pos x="15" y="0"/>
                </a:cxn>
                <a:cxn ang="0">
                  <a:pos x="19" y="1"/>
                </a:cxn>
                <a:cxn ang="0">
                  <a:pos x="3" y="30"/>
                </a:cxn>
                <a:cxn ang="0">
                  <a:pos x="0" y="29"/>
                </a:cxn>
                <a:cxn ang="0">
                  <a:pos x="4" y="19"/>
                </a:cxn>
                <a:cxn ang="0">
                  <a:pos x="1" y="0"/>
                </a:cxn>
                <a:cxn ang="0">
                  <a:pos x="6" y="0"/>
                </a:cxn>
              </a:cxnLst>
              <a:rect l="0" t="0" r="r" b="b"/>
              <a:pathLst>
                <a:path w="19" h="30">
                  <a:moveTo>
                    <a:pt x="6" y="0"/>
                  </a:moveTo>
                  <a:cubicBezTo>
                    <a:pt x="6" y="4"/>
                    <a:pt x="7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1"/>
                    <a:pt x="13" y="4"/>
                    <a:pt x="15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3" y="11"/>
                    <a:pt x="8" y="20"/>
                    <a:pt x="3" y="3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3443288"/>
            <a:ext cx="9144000" cy="164306"/>
          </a:xfrm>
          <a:prstGeom prst="rect">
            <a:avLst/>
          </a:prstGeom>
          <a:solidFill>
            <a:srgbClr val="E84E0F"/>
          </a:solidFill>
          <a:ln w="4763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43" y="2854729"/>
            <a:ext cx="3761314" cy="126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62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ge de gar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2962" y="667077"/>
            <a:ext cx="4853178" cy="677109"/>
          </a:xfrm>
        </p:spPr>
        <p:txBody>
          <a:bodyPr tIns="36000" bIns="36000" anchor="b">
            <a:noAutofit/>
          </a:bodyPr>
          <a:lstStyle>
            <a:lvl1pPr algn="l">
              <a:defRPr sz="3200" b="1" cap="small" baseline="0"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Click to edit title</a:t>
            </a: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0" y="0"/>
            <a:ext cx="9144000" cy="107950"/>
          </a:xfrm>
          <a:prstGeom prst="rect">
            <a:avLst/>
          </a:prstGeom>
          <a:solidFill>
            <a:srgbClr val="E94E0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6" name="Group 47"/>
          <p:cNvGrpSpPr/>
          <p:nvPr/>
        </p:nvGrpSpPr>
        <p:grpSpPr>
          <a:xfrm>
            <a:off x="861823" y="1101209"/>
            <a:ext cx="1715397" cy="524909"/>
            <a:chOff x="2824163" y="3194050"/>
            <a:chExt cx="2090738" cy="590550"/>
          </a:xfrm>
        </p:grpSpPr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254376" y="3336925"/>
              <a:ext cx="342900" cy="233363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6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5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3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89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4249738" y="3336925"/>
              <a:ext cx="342900" cy="233363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7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6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4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4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90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597276" y="3336925"/>
              <a:ext cx="306388" cy="233363"/>
            </a:xfrm>
            <a:custGeom>
              <a:avLst/>
              <a:gdLst/>
              <a:ahLst/>
              <a:cxnLst>
                <a:cxn ang="0">
                  <a:pos x="93" y="32"/>
                </a:cxn>
                <a:cxn ang="0">
                  <a:pos x="93" y="14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67" y="17"/>
                </a:cxn>
                <a:cxn ang="0">
                  <a:pos x="72" y="23"/>
                </a:cxn>
                <a:cxn ang="0">
                  <a:pos x="67" y="28"/>
                </a:cxn>
                <a:cxn ang="0">
                  <a:pos x="0" y="28"/>
                </a:cxn>
                <a:cxn ang="0">
                  <a:pos x="0" y="73"/>
                </a:cxn>
                <a:cxn ang="0">
                  <a:pos x="21" y="73"/>
                </a:cxn>
                <a:cxn ang="0">
                  <a:pos x="21" y="45"/>
                </a:cxn>
                <a:cxn ang="0">
                  <a:pos x="52" y="45"/>
                </a:cxn>
                <a:cxn ang="0">
                  <a:pos x="70" y="73"/>
                </a:cxn>
                <a:cxn ang="0">
                  <a:pos x="96" y="73"/>
                </a:cxn>
                <a:cxn ang="0">
                  <a:pos x="76" y="45"/>
                </a:cxn>
                <a:cxn ang="0">
                  <a:pos x="79" y="45"/>
                </a:cxn>
                <a:cxn ang="0">
                  <a:pos x="93" y="32"/>
                </a:cxn>
              </a:cxnLst>
              <a:rect l="0" t="0" r="r" b="b"/>
              <a:pathLst>
                <a:path w="96" h="73">
                  <a:moveTo>
                    <a:pt x="93" y="32"/>
                  </a:moveTo>
                  <a:cubicBezTo>
                    <a:pt x="93" y="14"/>
                    <a:pt x="93" y="14"/>
                    <a:pt x="93" y="14"/>
                  </a:cubicBezTo>
                  <a:cubicBezTo>
                    <a:pt x="93" y="6"/>
                    <a:pt x="87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72" y="20"/>
                    <a:pt x="72" y="23"/>
                  </a:cubicBezTo>
                  <a:cubicBezTo>
                    <a:pt x="72" y="25"/>
                    <a:pt x="69" y="28"/>
                    <a:pt x="67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87" y="45"/>
                    <a:pt x="93" y="39"/>
                    <a:pt x="93" y="3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3932238" y="3336925"/>
              <a:ext cx="292100" cy="233363"/>
            </a:xfrm>
            <a:custGeom>
              <a:avLst/>
              <a:gdLst/>
              <a:ahLst/>
              <a:cxnLst>
                <a:cxn ang="0">
                  <a:pos x="92" y="59"/>
                </a:cxn>
                <a:cxn ang="0">
                  <a:pos x="92" y="41"/>
                </a:cxn>
                <a:cxn ang="0">
                  <a:pos x="78" y="28"/>
                </a:cxn>
                <a:cxn ang="0">
                  <a:pos x="26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92" y="17"/>
                </a:cxn>
                <a:cxn ang="0">
                  <a:pos x="92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0" y="32"/>
                </a:cxn>
                <a:cxn ang="0">
                  <a:pos x="14" y="45"/>
                </a:cxn>
                <a:cxn ang="0">
                  <a:pos x="66" y="45"/>
                </a:cxn>
                <a:cxn ang="0">
                  <a:pos x="71" y="50"/>
                </a:cxn>
                <a:cxn ang="0">
                  <a:pos x="66" y="55"/>
                </a:cxn>
                <a:cxn ang="0">
                  <a:pos x="0" y="55"/>
                </a:cxn>
                <a:cxn ang="0">
                  <a:pos x="0" y="73"/>
                </a:cxn>
                <a:cxn ang="0">
                  <a:pos x="78" y="73"/>
                </a:cxn>
                <a:cxn ang="0">
                  <a:pos x="92" y="59"/>
                </a:cxn>
              </a:cxnLst>
              <a:rect l="0" t="0" r="r" b="b"/>
              <a:pathLst>
                <a:path w="92" h="73">
                  <a:moveTo>
                    <a:pt x="92" y="59"/>
                  </a:moveTo>
                  <a:cubicBezTo>
                    <a:pt x="92" y="41"/>
                    <a:pt x="92" y="41"/>
                    <a:pt x="92" y="41"/>
                  </a:cubicBezTo>
                  <a:cubicBezTo>
                    <a:pt x="92" y="34"/>
                    <a:pt x="86" y="28"/>
                    <a:pt x="78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3" y="28"/>
                    <a:pt x="21" y="25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9"/>
                    <a:pt x="6" y="45"/>
                    <a:pt x="14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8" y="45"/>
                    <a:pt x="71" y="47"/>
                    <a:pt x="71" y="50"/>
                  </a:cubicBezTo>
                  <a:cubicBezTo>
                    <a:pt x="71" y="53"/>
                    <a:pt x="68" y="55"/>
                    <a:pt x="66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6" y="73"/>
                    <a:pt x="92" y="67"/>
                    <a:pt x="92" y="59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824163" y="3333750"/>
              <a:ext cx="401638" cy="236538"/>
            </a:xfrm>
            <a:custGeom>
              <a:avLst/>
              <a:gdLst/>
              <a:ahLst/>
              <a:cxnLst>
                <a:cxn ang="0">
                  <a:pos x="106" y="0"/>
                </a:cxn>
                <a:cxn ang="0">
                  <a:pos x="88" y="10"/>
                </a:cxn>
                <a:cxn ang="0">
                  <a:pos x="63" y="55"/>
                </a:cxn>
                <a:cxn ang="0">
                  <a:pos x="38" y="1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74"/>
                </a:cxn>
                <a:cxn ang="0">
                  <a:pos x="21" y="74"/>
                </a:cxn>
                <a:cxn ang="0">
                  <a:pos x="21" y="29"/>
                </a:cxn>
                <a:cxn ang="0">
                  <a:pos x="24" y="26"/>
                </a:cxn>
                <a:cxn ang="0">
                  <a:pos x="26" y="27"/>
                </a:cxn>
                <a:cxn ang="0">
                  <a:pos x="53" y="74"/>
                </a:cxn>
                <a:cxn ang="0">
                  <a:pos x="73" y="74"/>
                </a:cxn>
                <a:cxn ang="0">
                  <a:pos x="100" y="27"/>
                </a:cxn>
                <a:cxn ang="0">
                  <a:pos x="102" y="26"/>
                </a:cxn>
                <a:cxn ang="0">
                  <a:pos x="105" y="29"/>
                </a:cxn>
                <a:cxn ang="0">
                  <a:pos x="105" y="74"/>
                </a:cxn>
                <a:cxn ang="0">
                  <a:pos x="126" y="74"/>
                </a:cxn>
                <a:cxn ang="0">
                  <a:pos x="126" y="20"/>
                </a:cxn>
                <a:cxn ang="0">
                  <a:pos x="106" y="0"/>
                </a:cxn>
              </a:cxnLst>
              <a:rect l="0" t="0" r="r" b="b"/>
              <a:pathLst>
                <a:path w="126" h="74">
                  <a:moveTo>
                    <a:pt x="106" y="0"/>
                  </a:moveTo>
                  <a:cubicBezTo>
                    <a:pt x="98" y="0"/>
                    <a:pt x="92" y="4"/>
                    <a:pt x="88" y="10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4" y="4"/>
                    <a:pt x="28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2" y="26"/>
                    <a:pt x="24" y="26"/>
                  </a:cubicBezTo>
                  <a:cubicBezTo>
                    <a:pt x="25" y="26"/>
                    <a:pt x="26" y="26"/>
                    <a:pt x="26" y="2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3" y="74"/>
                    <a:pt x="100" y="27"/>
                    <a:pt x="100" y="27"/>
                  </a:cubicBezTo>
                  <a:cubicBezTo>
                    <a:pt x="100" y="26"/>
                    <a:pt x="101" y="26"/>
                    <a:pt x="102" y="26"/>
                  </a:cubicBezTo>
                  <a:cubicBezTo>
                    <a:pt x="104" y="26"/>
                    <a:pt x="105" y="27"/>
                    <a:pt x="105" y="29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6" y="9"/>
                    <a:pt x="117" y="0"/>
                    <a:pt x="106" y="0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92638" y="3194050"/>
              <a:ext cx="322263" cy="558800"/>
            </a:xfrm>
            <a:custGeom>
              <a:avLst/>
              <a:gdLst/>
              <a:ahLst/>
              <a:cxnLst>
                <a:cxn ang="0">
                  <a:pos x="80" y="14"/>
                </a:cxn>
                <a:cxn ang="0">
                  <a:pos x="80" y="95"/>
                </a:cxn>
                <a:cxn ang="0">
                  <a:pos x="77" y="98"/>
                </a:cxn>
                <a:cxn ang="0">
                  <a:pos x="75" y="97"/>
                </a:cxn>
                <a:cxn ang="0">
                  <a:pos x="36" y="50"/>
                </a:cxn>
                <a:cxn ang="0">
                  <a:pos x="20" y="42"/>
                </a:cxn>
                <a:cxn ang="0">
                  <a:pos x="0" y="63"/>
                </a:cxn>
                <a:cxn ang="0">
                  <a:pos x="0" y="175"/>
                </a:cxn>
                <a:cxn ang="0">
                  <a:pos x="21" y="161"/>
                </a:cxn>
                <a:cxn ang="0">
                  <a:pos x="21" y="68"/>
                </a:cxn>
                <a:cxn ang="0">
                  <a:pos x="24" y="65"/>
                </a:cxn>
                <a:cxn ang="0">
                  <a:pos x="26" y="66"/>
                </a:cxn>
                <a:cxn ang="0">
                  <a:pos x="65" y="113"/>
                </a:cxn>
                <a:cxn ang="0">
                  <a:pos x="81" y="120"/>
                </a:cxn>
                <a:cxn ang="0">
                  <a:pos x="101" y="100"/>
                </a:cxn>
                <a:cxn ang="0">
                  <a:pos x="101" y="0"/>
                </a:cxn>
                <a:cxn ang="0">
                  <a:pos x="80" y="14"/>
                </a:cxn>
              </a:cxnLst>
              <a:rect l="0" t="0" r="r" b="b"/>
              <a:pathLst>
                <a:path w="101" h="175">
                  <a:moveTo>
                    <a:pt x="80" y="14"/>
                  </a:moveTo>
                  <a:cubicBezTo>
                    <a:pt x="80" y="95"/>
                    <a:pt x="80" y="95"/>
                    <a:pt x="80" y="95"/>
                  </a:cubicBezTo>
                  <a:cubicBezTo>
                    <a:pt x="80" y="97"/>
                    <a:pt x="79" y="98"/>
                    <a:pt x="77" y="98"/>
                  </a:cubicBezTo>
                  <a:cubicBezTo>
                    <a:pt x="76" y="98"/>
                    <a:pt x="76" y="98"/>
                    <a:pt x="75" y="97"/>
                  </a:cubicBezTo>
                  <a:cubicBezTo>
                    <a:pt x="75" y="97"/>
                    <a:pt x="36" y="50"/>
                    <a:pt x="36" y="50"/>
                  </a:cubicBezTo>
                  <a:cubicBezTo>
                    <a:pt x="32" y="45"/>
                    <a:pt x="27" y="42"/>
                    <a:pt x="20" y="42"/>
                  </a:cubicBezTo>
                  <a:cubicBezTo>
                    <a:pt x="9" y="42"/>
                    <a:pt x="0" y="51"/>
                    <a:pt x="0" y="63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1" y="66"/>
                    <a:pt x="22" y="65"/>
                    <a:pt x="24" y="65"/>
                  </a:cubicBezTo>
                  <a:cubicBezTo>
                    <a:pt x="25" y="65"/>
                    <a:pt x="26" y="65"/>
                    <a:pt x="26" y="66"/>
                  </a:cubicBezTo>
                  <a:cubicBezTo>
                    <a:pt x="26" y="66"/>
                    <a:pt x="65" y="113"/>
                    <a:pt x="65" y="113"/>
                  </a:cubicBezTo>
                  <a:cubicBezTo>
                    <a:pt x="69" y="118"/>
                    <a:pt x="75" y="120"/>
                    <a:pt x="81" y="120"/>
                  </a:cubicBezTo>
                  <a:cubicBezTo>
                    <a:pt x="92" y="120"/>
                    <a:pt x="101" y="111"/>
                    <a:pt x="101" y="100"/>
                  </a:cubicBezTo>
                  <a:cubicBezTo>
                    <a:pt x="101" y="0"/>
                    <a:pt x="101" y="0"/>
                    <a:pt x="101" y="0"/>
                  </a:cubicBezTo>
                  <a:lnTo>
                    <a:pt x="80" y="14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824163" y="3662363"/>
              <a:ext cx="57150" cy="90488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9"/>
                </a:cxn>
                <a:cxn ang="0">
                  <a:pos x="16" y="25"/>
                </a:cxn>
                <a:cxn ang="0">
                  <a:pos x="32" y="25"/>
                </a:cxn>
                <a:cxn ang="0">
                  <a:pos x="30" y="31"/>
                </a:cxn>
                <a:cxn ang="0">
                  <a:pos x="14" y="31"/>
                </a:cxn>
                <a:cxn ang="0">
                  <a:pos x="10" y="49"/>
                </a:cxn>
                <a:cxn ang="0">
                  <a:pos x="30" y="49"/>
                </a:cxn>
                <a:cxn ang="0">
                  <a:pos x="30" y="57"/>
                </a:cxn>
                <a:cxn ang="0">
                  <a:pos x="0" y="57"/>
                </a:cxn>
                <a:cxn ang="0">
                  <a:pos x="10" y="0"/>
                </a:cxn>
                <a:cxn ang="0">
                  <a:pos x="36" y="0"/>
                </a:cxn>
                <a:cxn ang="0">
                  <a:pos x="36" y="9"/>
                </a:cxn>
              </a:cxnLst>
              <a:rect l="0" t="0" r="r" b="b"/>
              <a:pathLst>
                <a:path w="36" h="57">
                  <a:moveTo>
                    <a:pt x="36" y="9"/>
                  </a:moveTo>
                  <a:lnTo>
                    <a:pt x="18" y="9"/>
                  </a:lnTo>
                  <a:lnTo>
                    <a:pt x="16" y="25"/>
                  </a:lnTo>
                  <a:lnTo>
                    <a:pt x="32" y="25"/>
                  </a:lnTo>
                  <a:lnTo>
                    <a:pt x="30" y="31"/>
                  </a:lnTo>
                  <a:lnTo>
                    <a:pt x="14" y="31"/>
                  </a:lnTo>
                  <a:lnTo>
                    <a:pt x="10" y="49"/>
                  </a:lnTo>
                  <a:lnTo>
                    <a:pt x="30" y="49"/>
                  </a:lnTo>
                  <a:lnTo>
                    <a:pt x="30" y="57"/>
                  </a:lnTo>
                  <a:lnTo>
                    <a:pt x="0" y="57"/>
                  </a:lnTo>
                  <a:lnTo>
                    <a:pt x="10" y="0"/>
                  </a:lnTo>
                  <a:lnTo>
                    <a:pt x="36" y="0"/>
                  </a:lnTo>
                  <a:lnTo>
                    <a:pt x="36" y="9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881313" y="3689350"/>
              <a:ext cx="68263" cy="63500"/>
            </a:xfrm>
            <a:custGeom>
              <a:avLst/>
              <a:gdLst/>
              <a:ahLst/>
              <a:cxnLst>
                <a:cxn ang="0">
                  <a:pos x="13" y="20"/>
                </a:cxn>
                <a:cxn ang="0">
                  <a:pos x="10" y="12"/>
                </a:cxn>
                <a:cxn ang="0">
                  <a:pos x="4" y="20"/>
                </a:cxn>
                <a:cxn ang="0">
                  <a:pos x="0" y="18"/>
                </a:cxn>
                <a:cxn ang="0">
                  <a:pos x="9" y="9"/>
                </a:cxn>
                <a:cxn ang="0">
                  <a:pos x="5" y="1"/>
                </a:cxn>
                <a:cxn ang="0">
                  <a:pos x="9" y="0"/>
                </a:cxn>
                <a:cxn ang="0">
                  <a:pos x="12" y="6"/>
                </a:cxn>
                <a:cxn ang="0">
                  <a:pos x="17" y="0"/>
                </a:cxn>
                <a:cxn ang="0">
                  <a:pos x="21" y="1"/>
                </a:cxn>
                <a:cxn ang="0">
                  <a:pos x="13" y="9"/>
                </a:cxn>
                <a:cxn ang="0">
                  <a:pos x="18" y="19"/>
                </a:cxn>
                <a:cxn ang="0">
                  <a:pos x="13" y="20"/>
                </a:cxn>
              </a:cxnLst>
              <a:rect l="0" t="0" r="r" b="b"/>
              <a:pathLst>
                <a:path w="21" h="20">
                  <a:moveTo>
                    <a:pt x="13" y="20"/>
                  </a:moveTo>
                  <a:cubicBezTo>
                    <a:pt x="12" y="18"/>
                    <a:pt x="11" y="15"/>
                    <a:pt x="10" y="12"/>
                  </a:cubicBezTo>
                  <a:cubicBezTo>
                    <a:pt x="8" y="15"/>
                    <a:pt x="6" y="18"/>
                    <a:pt x="4" y="2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15"/>
                    <a:pt x="6" y="12"/>
                    <a:pt x="9" y="9"/>
                  </a:cubicBezTo>
                  <a:cubicBezTo>
                    <a:pt x="7" y="7"/>
                    <a:pt x="6" y="4"/>
                    <a:pt x="5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2"/>
                    <a:pt x="11" y="4"/>
                    <a:pt x="12" y="6"/>
                  </a:cubicBezTo>
                  <a:cubicBezTo>
                    <a:pt x="14" y="4"/>
                    <a:pt x="15" y="2"/>
                    <a:pt x="17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4"/>
                    <a:pt x="16" y="6"/>
                    <a:pt x="13" y="9"/>
                  </a:cubicBezTo>
                  <a:cubicBezTo>
                    <a:pt x="15" y="12"/>
                    <a:pt x="17" y="16"/>
                    <a:pt x="18" y="19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2946401" y="3689350"/>
              <a:ext cx="73025" cy="95250"/>
            </a:xfrm>
            <a:custGeom>
              <a:avLst/>
              <a:gdLst/>
              <a:ahLst/>
              <a:cxnLst>
                <a:cxn ang="0">
                  <a:pos x="11" y="17"/>
                </a:cxn>
                <a:cxn ang="0">
                  <a:pos x="18" y="7"/>
                </a:cxn>
                <a:cxn ang="0">
                  <a:pos x="15" y="3"/>
                </a:cxn>
                <a:cxn ang="0">
                  <a:pos x="8" y="16"/>
                </a:cxn>
                <a:cxn ang="0">
                  <a:pos x="11" y="17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7" y="0"/>
                </a:cxn>
                <a:cxn ang="0">
                  <a:pos x="23" y="7"/>
                </a:cxn>
                <a:cxn ang="0">
                  <a:pos x="12" y="20"/>
                </a:cxn>
                <a:cxn ang="0">
                  <a:pos x="7" y="19"/>
                </a:cxn>
                <a:cxn ang="0">
                  <a:pos x="5" y="30"/>
                </a:cxn>
                <a:cxn ang="0">
                  <a:pos x="0" y="30"/>
                </a:cxn>
                <a:cxn ang="0">
                  <a:pos x="6" y="0"/>
                </a:cxn>
                <a:cxn ang="0">
                  <a:pos x="11" y="0"/>
                </a:cxn>
                <a:cxn ang="0">
                  <a:pos x="10" y="3"/>
                </a:cxn>
              </a:cxnLst>
              <a:rect l="0" t="0" r="r" b="b"/>
              <a:pathLst>
                <a:path w="23" h="30">
                  <a:moveTo>
                    <a:pt x="11" y="17"/>
                  </a:moveTo>
                  <a:cubicBezTo>
                    <a:pt x="15" y="17"/>
                    <a:pt x="18" y="11"/>
                    <a:pt x="18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9" y="7"/>
                    <a:pt x="8" y="16"/>
                  </a:cubicBezTo>
                  <a:cubicBezTo>
                    <a:pt x="9" y="17"/>
                    <a:pt x="10" y="17"/>
                    <a:pt x="11" y="17"/>
                  </a:cubicBezTo>
                  <a:moveTo>
                    <a:pt x="10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19" y="0"/>
                    <a:pt x="23" y="1"/>
                    <a:pt x="23" y="7"/>
                  </a:cubicBezTo>
                  <a:cubicBezTo>
                    <a:pt x="23" y="12"/>
                    <a:pt x="19" y="20"/>
                    <a:pt x="12" y="20"/>
                  </a:cubicBezTo>
                  <a:cubicBezTo>
                    <a:pt x="10" y="20"/>
                    <a:pt x="8" y="20"/>
                    <a:pt x="7" y="1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" name="Freeform 15"/>
            <p:cNvSpPr>
              <a:spLocks noEditPoints="1"/>
            </p:cNvSpPr>
            <p:nvPr/>
          </p:nvSpPr>
          <p:spPr bwMode="auto">
            <a:xfrm>
              <a:off x="3025776" y="3689350"/>
              <a:ext cx="53975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6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4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3" y="4"/>
                  </a:moveTo>
                  <a:cubicBezTo>
                    <a:pt x="13" y="3"/>
                    <a:pt x="13" y="3"/>
                    <a:pt x="11" y="3"/>
                  </a:cubicBezTo>
                  <a:cubicBezTo>
                    <a:pt x="9" y="3"/>
                    <a:pt x="7" y="5"/>
                    <a:pt x="6" y="9"/>
                  </a:cubicBezTo>
                  <a:cubicBezTo>
                    <a:pt x="9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2" y="20"/>
                    <a:pt x="9" y="20"/>
                    <a:pt x="6" y="20"/>
                  </a:cubicBezTo>
                  <a:cubicBezTo>
                    <a:pt x="3" y="20"/>
                    <a:pt x="0" y="17"/>
                    <a:pt x="0" y="13"/>
                  </a:cubicBezTo>
                  <a:cubicBezTo>
                    <a:pt x="0" y="7"/>
                    <a:pt x="5" y="0"/>
                    <a:pt x="12" y="0"/>
                  </a:cubicBezTo>
                  <a:cubicBezTo>
                    <a:pt x="15" y="0"/>
                    <a:pt x="17" y="1"/>
                    <a:pt x="17" y="4"/>
                  </a:cubicBezTo>
                  <a:cubicBezTo>
                    <a:pt x="17" y="9"/>
                    <a:pt x="10" y="12"/>
                    <a:pt x="5" y="12"/>
                  </a:cubicBezTo>
                  <a:cubicBezTo>
                    <a:pt x="5" y="13"/>
                    <a:pt x="5" y="17"/>
                    <a:pt x="9" y="17"/>
                  </a:cubicBezTo>
                  <a:cubicBezTo>
                    <a:pt x="10" y="17"/>
                    <a:pt x="12" y="16"/>
                    <a:pt x="14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3086101" y="3689350"/>
              <a:ext cx="47625" cy="6350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8" y="4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3" y="5"/>
                </a:cxn>
                <a:cxn ang="0">
                  <a:pos x="11" y="4"/>
                </a:cxn>
                <a:cxn ang="0">
                  <a:pos x="6" y="10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8" y="3"/>
                </a:cxn>
              </a:cxnLst>
              <a:rect l="0" t="0" r="r" b="b"/>
              <a:pathLst>
                <a:path w="15" h="20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4"/>
                    <a:pt x="7" y="6"/>
                    <a:pt x="6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133726" y="3670300"/>
              <a:ext cx="44450" cy="82550"/>
            </a:xfrm>
            <a:custGeom>
              <a:avLst/>
              <a:gdLst/>
              <a:ahLst/>
              <a:cxnLst>
                <a:cxn ang="0">
                  <a:pos x="11" y="25"/>
                </a:cxn>
                <a:cxn ang="0">
                  <a:pos x="6" y="26"/>
                </a:cxn>
                <a:cxn ang="0">
                  <a:pos x="2" y="19"/>
                </a:cxn>
                <a:cxn ang="0">
                  <a:pos x="4" y="9"/>
                </a:cxn>
                <a:cxn ang="0">
                  <a:pos x="1" y="9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10" y="0"/>
                </a:cxn>
                <a:cxn ang="0">
                  <a:pos x="9" y="6"/>
                </a:cxn>
                <a:cxn ang="0">
                  <a:pos x="14" y="6"/>
                </a:cxn>
                <a:cxn ang="0">
                  <a:pos x="13" y="9"/>
                </a:cxn>
                <a:cxn ang="0">
                  <a:pos x="8" y="9"/>
                </a:cxn>
                <a:cxn ang="0">
                  <a:pos x="6" y="19"/>
                </a:cxn>
                <a:cxn ang="0">
                  <a:pos x="8" y="23"/>
                </a:cxn>
                <a:cxn ang="0">
                  <a:pos x="10" y="22"/>
                </a:cxn>
                <a:cxn ang="0">
                  <a:pos x="11" y="25"/>
                </a:cxn>
              </a:cxnLst>
              <a:rect l="0" t="0" r="r" b="b"/>
              <a:pathLst>
                <a:path w="14" h="26">
                  <a:moveTo>
                    <a:pt x="11" y="25"/>
                  </a:moveTo>
                  <a:cubicBezTo>
                    <a:pt x="9" y="26"/>
                    <a:pt x="7" y="26"/>
                    <a:pt x="6" y="26"/>
                  </a:cubicBezTo>
                  <a:cubicBezTo>
                    <a:pt x="2" y="26"/>
                    <a:pt x="0" y="25"/>
                    <a:pt x="2" y="1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3"/>
                    <a:pt x="7" y="23"/>
                    <a:pt x="8" y="23"/>
                  </a:cubicBezTo>
                  <a:cubicBezTo>
                    <a:pt x="9" y="23"/>
                    <a:pt x="10" y="23"/>
                    <a:pt x="10" y="22"/>
                  </a:cubicBezTo>
                  <a:lnTo>
                    <a:pt x="11" y="25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auto">
            <a:xfrm>
              <a:off x="3178176" y="3659188"/>
              <a:ext cx="31750" cy="93663"/>
            </a:xfrm>
            <a:custGeom>
              <a:avLst/>
              <a:gdLst/>
              <a:ahLst/>
              <a:cxnLst>
                <a:cxn ang="0">
                  <a:pos x="4" y="3"/>
                </a:cxn>
                <a:cxn ang="0">
                  <a:pos x="8" y="0"/>
                </a:cxn>
                <a:cxn ang="0">
                  <a:pos x="10" y="3"/>
                </a:cxn>
                <a:cxn ang="0">
                  <a:pos x="7" y="6"/>
                </a:cxn>
                <a:cxn ang="0">
                  <a:pos x="4" y="3"/>
                </a:cxn>
                <a:cxn ang="0">
                  <a:pos x="8" y="9"/>
                </a:cxn>
                <a:cxn ang="0">
                  <a:pos x="5" y="29"/>
                </a:cxn>
                <a:cxn ang="0">
                  <a:pos x="0" y="29"/>
                </a:cxn>
                <a:cxn ang="0">
                  <a:pos x="4" y="9"/>
                </a:cxn>
                <a:cxn ang="0">
                  <a:pos x="8" y="9"/>
                </a:cxn>
              </a:cxnLst>
              <a:rect l="0" t="0" r="r" b="b"/>
              <a:pathLst>
                <a:path w="10" h="29">
                  <a:moveTo>
                    <a:pt x="4" y="3"/>
                  </a:moveTo>
                  <a:cubicBezTo>
                    <a:pt x="5" y="2"/>
                    <a:pt x="6" y="0"/>
                    <a:pt x="8" y="0"/>
                  </a:cubicBezTo>
                  <a:cubicBezTo>
                    <a:pt x="9" y="0"/>
                    <a:pt x="10" y="2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ubicBezTo>
                    <a:pt x="5" y="6"/>
                    <a:pt x="4" y="5"/>
                    <a:pt x="4" y="3"/>
                  </a:cubicBezTo>
                  <a:moveTo>
                    <a:pt x="8" y="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9"/>
                    <a:pt x="4" y="9"/>
                    <a:pt x="4" y="9"/>
                  </a:cubicBezTo>
                  <a:lnTo>
                    <a:pt x="8" y="9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3206751" y="3689350"/>
              <a:ext cx="47625" cy="63500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1" y="3"/>
                </a:cxn>
                <a:cxn ang="0">
                  <a:pos x="8" y="5"/>
                </a:cxn>
                <a:cxn ang="0">
                  <a:pos x="11" y="9"/>
                </a:cxn>
                <a:cxn ang="0">
                  <a:pos x="13" y="14"/>
                </a:cxn>
                <a:cxn ang="0">
                  <a:pos x="6" y="20"/>
                </a:cxn>
                <a:cxn ang="0">
                  <a:pos x="0" y="18"/>
                </a:cxn>
                <a:cxn ang="0">
                  <a:pos x="2" y="16"/>
                </a:cxn>
                <a:cxn ang="0">
                  <a:pos x="6" y="17"/>
                </a:cxn>
                <a:cxn ang="0">
                  <a:pos x="9" y="14"/>
                </a:cxn>
                <a:cxn ang="0">
                  <a:pos x="6" y="10"/>
                </a:cxn>
                <a:cxn ang="0">
                  <a:pos x="4" y="5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4" y="3"/>
                </a:cxn>
              </a:cxnLst>
              <a:rect l="0" t="0" r="r" b="b"/>
              <a:pathLst>
                <a:path w="15" h="20">
                  <a:moveTo>
                    <a:pt x="14" y="3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10" y="3"/>
                    <a:pt x="8" y="3"/>
                    <a:pt x="8" y="5"/>
                  </a:cubicBezTo>
                  <a:cubicBezTo>
                    <a:pt x="8" y="6"/>
                    <a:pt x="9" y="7"/>
                    <a:pt x="11" y="9"/>
                  </a:cubicBezTo>
                  <a:cubicBezTo>
                    <a:pt x="12" y="11"/>
                    <a:pt x="13" y="13"/>
                    <a:pt x="13" y="14"/>
                  </a:cubicBezTo>
                  <a:cubicBezTo>
                    <a:pt x="13" y="18"/>
                    <a:pt x="10" y="20"/>
                    <a:pt x="6" y="20"/>
                  </a:cubicBezTo>
                  <a:cubicBezTo>
                    <a:pt x="3" y="20"/>
                    <a:pt x="2" y="19"/>
                    <a:pt x="0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6" y="17"/>
                  </a:cubicBezTo>
                  <a:cubicBezTo>
                    <a:pt x="7" y="17"/>
                    <a:pt x="9" y="16"/>
                    <a:pt x="9" y="14"/>
                  </a:cubicBezTo>
                  <a:cubicBezTo>
                    <a:pt x="9" y="13"/>
                    <a:pt x="8" y="12"/>
                    <a:pt x="6" y="10"/>
                  </a:cubicBezTo>
                  <a:cubicBezTo>
                    <a:pt x="4" y="8"/>
                    <a:pt x="4" y="7"/>
                    <a:pt x="4" y="5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4" y="0"/>
                    <a:pt x="15" y="1"/>
                  </a:cubicBezTo>
                  <a:lnTo>
                    <a:pt x="14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3260726" y="3689350"/>
              <a:ext cx="57150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6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3" y="0"/>
                </a:cxn>
                <a:cxn ang="0">
                  <a:pos x="18" y="4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4" y="15"/>
                </a:cxn>
                <a:cxn ang="0">
                  <a:pos x="15" y="18"/>
                </a:cxn>
              </a:cxnLst>
              <a:rect l="0" t="0" r="r" b="b"/>
              <a:pathLst>
                <a:path w="18" h="20">
                  <a:moveTo>
                    <a:pt x="13" y="4"/>
                  </a:moveTo>
                  <a:cubicBezTo>
                    <a:pt x="13" y="3"/>
                    <a:pt x="13" y="3"/>
                    <a:pt x="11" y="3"/>
                  </a:cubicBezTo>
                  <a:cubicBezTo>
                    <a:pt x="9" y="3"/>
                    <a:pt x="7" y="5"/>
                    <a:pt x="6" y="9"/>
                  </a:cubicBezTo>
                  <a:cubicBezTo>
                    <a:pt x="10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2" y="20"/>
                    <a:pt x="9" y="20"/>
                    <a:pt x="6" y="20"/>
                  </a:cubicBezTo>
                  <a:cubicBezTo>
                    <a:pt x="3" y="20"/>
                    <a:pt x="0" y="17"/>
                    <a:pt x="0" y="13"/>
                  </a:cubicBezTo>
                  <a:cubicBezTo>
                    <a:pt x="0" y="7"/>
                    <a:pt x="5" y="0"/>
                    <a:pt x="13" y="0"/>
                  </a:cubicBezTo>
                  <a:cubicBezTo>
                    <a:pt x="15" y="0"/>
                    <a:pt x="18" y="1"/>
                    <a:pt x="18" y="4"/>
                  </a:cubicBezTo>
                  <a:cubicBezTo>
                    <a:pt x="18" y="9"/>
                    <a:pt x="10" y="12"/>
                    <a:pt x="5" y="12"/>
                  </a:cubicBezTo>
                  <a:cubicBezTo>
                    <a:pt x="5" y="13"/>
                    <a:pt x="5" y="17"/>
                    <a:pt x="9" y="17"/>
                  </a:cubicBezTo>
                  <a:cubicBezTo>
                    <a:pt x="10" y="17"/>
                    <a:pt x="12" y="16"/>
                    <a:pt x="14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3311526" y="3736975"/>
              <a:ext cx="28575" cy="38100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4"/>
                </a:cxn>
                <a:cxn ang="0">
                  <a:pos x="2" y="12"/>
                </a:cxn>
                <a:cxn ang="0">
                  <a:pos x="0" y="11"/>
                </a:cxn>
              </a:cxnLst>
              <a:rect l="0" t="0" r="r" b="b"/>
              <a:pathLst>
                <a:path w="9" h="12">
                  <a:moveTo>
                    <a:pt x="0" y="11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6" y="1"/>
                    <a:pt x="6" y="0"/>
                    <a:pt x="8" y="0"/>
                  </a:cubicBezTo>
                  <a:cubicBezTo>
                    <a:pt x="9" y="0"/>
                    <a:pt x="9" y="0"/>
                    <a:pt x="9" y="1"/>
                  </a:cubicBezTo>
                  <a:cubicBezTo>
                    <a:pt x="9" y="2"/>
                    <a:pt x="9" y="3"/>
                    <a:pt x="8" y="4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3394076" y="3689350"/>
              <a:ext cx="60325" cy="63500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11" y="2"/>
                </a:cxn>
                <a:cxn ang="0">
                  <a:pos x="5" y="11"/>
                </a:cxn>
                <a:cxn ang="0">
                  <a:pos x="9" y="17"/>
                </a:cxn>
                <a:cxn ang="0">
                  <a:pos x="14" y="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19" y="8"/>
                </a:cxn>
                <a:cxn ang="0">
                  <a:pos x="8" y="20"/>
                </a:cxn>
                <a:cxn ang="0">
                  <a:pos x="0" y="12"/>
                </a:cxn>
              </a:cxnLst>
              <a:rect l="0" t="0" r="r" b="b"/>
              <a:pathLst>
                <a:path w="19" h="20">
                  <a:moveTo>
                    <a:pt x="14" y="8"/>
                  </a:moveTo>
                  <a:cubicBezTo>
                    <a:pt x="14" y="5"/>
                    <a:pt x="13" y="2"/>
                    <a:pt x="11" y="2"/>
                  </a:cubicBezTo>
                  <a:cubicBezTo>
                    <a:pt x="6" y="2"/>
                    <a:pt x="5" y="8"/>
                    <a:pt x="5" y="11"/>
                  </a:cubicBezTo>
                  <a:cubicBezTo>
                    <a:pt x="5" y="15"/>
                    <a:pt x="6" y="17"/>
                    <a:pt x="9" y="17"/>
                  </a:cubicBezTo>
                  <a:cubicBezTo>
                    <a:pt x="11" y="17"/>
                    <a:pt x="14" y="16"/>
                    <a:pt x="14" y="8"/>
                  </a:cubicBezTo>
                  <a:moveTo>
                    <a:pt x="0" y="12"/>
                  </a:moveTo>
                  <a:cubicBezTo>
                    <a:pt x="0" y="3"/>
                    <a:pt x="6" y="0"/>
                    <a:pt x="11" y="0"/>
                  </a:cubicBezTo>
                  <a:cubicBezTo>
                    <a:pt x="17" y="0"/>
                    <a:pt x="19" y="4"/>
                    <a:pt x="19" y="8"/>
                  </a:cubicBezTo>
                  <a:cubicBezTo>
                    <a:pt x="19" y="14"/>
                    <a:pt x="15" y="20"/>
                    <a:pt x="8" y="20"/>
                  </a:cubicBezTo>
                  <a:cubicBezTo>
                    <a:pt x="3" y="20"/>
                    <a:pt x="0" y="16"/>
                    <a:pt x="0" y="1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3467101" y="3689350"/>
              <a:ext cx="60325" cy="63500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11" y="16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0" y="11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5" y="11"/>
                </a:cxn>
                <a:cxn ang="0">
                  <a:pos x="5" y="14"/>
                </a:cxn>
                <a:cxn ang="0">
                  <a:pos x="6" y="17"/>
                </a:cxn>
                <a:cxn ang="0">
                  <a:pos x="13" y="7"/>
                </a:cxn>
                <a:cxn ang="0">
                  <a:pos x="14" y="0"/>
                </a:cxn>
                <a:cxn ang="0">
                  <a:pos x="19" y="0"/>
                </a:cxn>
                <a:cxn ang="0">
                  <a:pos x="15" y="20"/>
                </a:cxn>
                <a:cxn ang="0">
                  <a:pos x="11" y="20"/>
                </a:cxn>
                <a:cxn ang="0">
                  <a:pos x="11" y="16"/>
                </a:cxn>
              </a:cxnLst>
              <a:rect l="0" t="0" r="r" b="b"/>
              <a:pathLst>
                <a:path w="19" h="20">
                  <a:moveTo>
                    <a:pt x="11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9" y="19"/>
                    <a:pt x="6" y="20"/>
                    <a:pt x="4" y="20"/>
                  </a:cubicBezTo>
                  <a:cubicBezTo>
                    <a:pt x="2" y="20"/>
                    <a:pt x="0" y="19"/>
                    <a:pt x="0" y="16"/>
                  </a:cubicBezTo>
                  <a:cubicBezTo>
                    <a:pt x="0" y="15"/>
                    <a:pt x="0" y="13"/>
                    <a:pt x="0" y="1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3"/>
                    <a:pt x="5" y="13"/>
                    <a:pt x="5" y="14"/>
                  </a:cubicBezTo>
                  <a:cubicBezTo>
                    <a:pt x="5" y="16"/>
                    <a:pt x="6" y="17"/>
                    <a:pt x="6" y="17"/>
                  </a:cubicBezTo>
                  <a:cubicBezTo>
                    <a:pt x="9" y="17"/>
                    <a:pt x="12" y="12"/>
                    <a:pt x="13" y="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1" y="20"/>
                    <a:pt x="11" y="20"/>
                    <a:pt x="11" y="20"/>
                  </a:cubicBezTo>
                  <a:lnTo>
                    <a:pt x="11" y="16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533776" y="3689350"/>
              <a:ext cx="47625" cy="6350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8" y="4"/>
                </a:cxn>
                <a:cxn ang="0">
                  <a:pos x="9" y="2"/>
                </a:cxn>
                <a:cxn ang="0">
                  <a:pos x="13" y="0"/>
                </a:cxn>
                <a:cxn ang="0">
                  <a:pos x="15" y="1"/>
                </a:cxn>
                <a:cxn ang="0">
                  <a:pos x="13" y="5"/>
                </a:cxn>
                <a:cxn ang="0">
                  <a:pos x="11" y="4"/>
                </a:cxn>
                <a:cxn ang="0">
                  <a:pos x="7" y="10"/>
                </a:cxn>
                <a:cxn ang="0">
                  <a:pos x="5" y="20"/>
                </a:cxn>
                <a:cxn ang="0">
                  <a:pos x="0" y="2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3"/>
                </a:cxn>
              </a:cxnLst>
              <a:rect l="0" t="0" r="r" b="b"/>
              <a:pathLst>
                <a:path w="15" h="20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4"/>
                    <a:pt x="7" y="6"/>
                    <a:pt x="7" y="1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613151" y="3689350"/>
              <a:ext cx="47625" cy="63500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1" y="3"/>
                </a:cxn>
                <a:cxn ang="0">
                  <a:pos x="8" y="5"/>
                </a:cxn>
                <a:cxn ang="0">
                  <a:pos x="11" y="9"/>
                </a:cxn>
                <a:cxn ang="0">
                  <a:pos x="13" y="14"/>
                </a:cxn>
                <a:cxn ang="0">
                  <a:pos x="6" y="20"/>
                </a:cxn>
                <a:cxn ang="0">
                  <a:pos x="0" y="18"/>
                </a:cxn>
                <a:cxn ang="0">
                  <a:pos x="2" y="16"/>
                </a:cxn>
                <a:cxn ang="0">
                  <a:pos x="5" y="17"/>
                </a:cxn>
                <a:cxn ang="0">
                  <a:pos x="9" y="14"/>
                </a:cxn>
                <a:cxn ang="0">
                  <a:pos x="6" y="10"/>
                </a:cxn>
                <a:cxn ang="0">
                  <a:pos x="3" y="5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4" y="3"/>
                </a:cxn>
              </a:cxnLst>
              <a:rect l="0" t="0" r="r" b="b"/>
              <a:pathLst>
                <a:path w="15" h="20">
                  <a:moveTo>
                    <a:pt x="14" y="3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10" y="3"/>
                    <a:pt x="8" y="3"/>
                    <a:pt x="8" y="5"/>
                  </a:cubicBezTo>
                  <a:cubicBezTo>
                    <a:pt x="8" y="6"/>
                    <a:pt x="9" y="7"/>
                    <a:pt x="11" y="9"/>
                  </a:cubicBezTo>
                  <a:cubicBezTo>
                    <a:pt x="12" y="11"/>
                    <a:pt x="13" y="13"/>
                    <a:pt x="13" y="14"/>
                  </a:cubicBezTo>
                  <a:cubicBezTo>
                    <a:pt x="13" y="18"/>
                    <a:pt x="10" y="20"/>
                    <a:pt x="6" y="20"/>
                  </a:cubicBezTo>
                  <a:cubicBezTo>
                    <a:pt x="3" y="20"/>
                    <a:pt x="1" y="19"/>
                    <a:pt x="0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5" y="17"/>
                  </a:cubicBezTo>
                  <a:cubicBezTo>
                    <a:pt x="7" y="17"/>
                    <a:pt x="9" y="16"/>
                    <a:pt x="9" y="14"/>
                  </a:cubicBezTo>
                  <a:cubicBezTo>
                    <a:pt x="9" y="13"/>
                    <a:pt x="8" y="12"/>
                    <a:pt x="6" y="10"/>
                  </a:cubicBezTo>
                  <a:cubicBezTo>
                    <a:pt x="4" y="8"/>
                    <a:pt x="3" y="7"/>
                    <a:pt x="3" y="5"/>
                  </a:cubicBezTo>
                  <a:cubicBezTo>
                    <a:pt x="3" y="1"/>
                    <a:pt x="7" y="0"/>
                    <a:pt x="10" y="0"/>
                  </a:cubicBezTo>
                  <a:cubicBezTo>
                    <a:pt x="13" y="0"/>
                    <a:pt x="14" y="0"/>
                    <a:pt x="15" y="1"/>
                  </a:cubicBezTo>
                  <a:lnTo>
                    <a:pt x="14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auto">
            <a:xfrm>
              <a:off x="3667126" y="3689350"/>
              <a:ext cx="63500" cy="63500"/>
            </a:xfrm>
            <a:custGeom>
              <a:avLst/>
              <a:gdLst/>
              <a:ahLst/>
              <a:cxnLst>
                <a:cxn ang="0">
                  <a:pos x="15" y="8"/>
                </a:cxn>
                <a:cxn ang="0">
                  <a:pos x="11" y="2"/>
                </a:cxn>
                <a:cxn ang="0">
                  <a:pos x="5" y="11"/>
                </a:cxn>
                <a:cxn ang="0">
                  <a:pos x="10" y="17"/>
                </a:cxn>
                <a:cxn ang="0">
                  <a:pos x="15" y="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20" y="8"/>
                </a:cxn>
                <a:cxn ang="0">
                  <a:pos x="9" y="20"/>
                </a:cxn>
                <a:cxn ang="0">
                  <a:pos x="0" y="12"/>
                </a:cxn>
              </a:cxnLst>
              <a:rect l="0" t="0" r="r" b="b"/>
              <a:pathLst>
                <a:path w="20" h="20">
                  <a:moveTo>
                    <a:pt x="15" y="8"/>
                  </a:moveTo>
                  <a:cubicBezTo>
                    <a:pt x="15" y="5"/>
                    <a:pt x="14" y="2"/>
                    <a:pt x="11" y="2"/>
                  </a:cubicBezTo>
                  <a:cubicBezTo>
                    <a:pt x="7" y="2"/>
                    <a:pt x="5" y="8"/>
                    <a:pt x="5" y="11"/>
                  </a:cubicBezTo>
                  <a:cubicBezTo>
                    <a:pt x="5" y="15"/>
                    <a:pt x="7" y="17"/>
                    <a:pt x="10" y="17"/>
                  </a:cubicBezTo>
                  <a:cubicBezTo>
                    <a:pt x="11" y="17"/>
                    <a:pt x="15" y="16"/>
                    <a:pt x="15" y="8"/>
                  </a:cubicBezTo>
                  <a:moveTo>
                    <a:pt x="0" y="12"/>
                  </a:moveTo>
                  <a:cubicBezTo>
                    <a:pt x="0" y="3"/>
                    <a:pt x="7" y="0"/>
                    <a:pt x="11" y="0"/>
                  </a:cubicBezTo>
                  <a:cubicBezTo>
                    <a:pt x="18" y="0"/>
                    <a:pt x="20" y="4"/>
                    <a:pt x="20" y="8"/>
                  </a:cubicBezTo>
                  <a:cubicBezTo>
                    <a:pt x="20" y="14"/>
                    <a:pt x="16" y="20"/>
                    <a:pt x="9" y="20"/>
                  </a:cubicBezTo>
                  <a:cubicBezTo>
                    <a:pt x="4" y="20"/>
                    <a:pt x="0" y="16"/>
                    <a:pt x="0" y="1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3740151" y="3689350"/>
              <a:ext cx="63500" cy="63500"/>
            </a:xfrm>
            <a:custGeom>
              <a:avLst/>
              <a:gdLst/>
              <a:ahLst/>
              <a:cxnLst>
                <a:cxn ang="0">
                  <a:pos x="12" y="16"/>
                </a:cxn>
                <a:cxn ang="0">
                  <a:pos x="12" y="16"/>
                </a:cxn>
                <a:cxn ang="0">
                  <a:pos x="5" y="20"/>
                </a:cxn>
                <a:cxn ang="0">
                  <a:pos x="0" y="16"/>
                </a:cxn>
                <a:cxn ang="0">
                  <a:pos x="1" y="11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6" y="11"/>
                </a:cxn>
                <a:cxn ang="0">
                  <a:pos x="5" y="14"/>
                </a:cxn>
                <a:cxn ang="0">
                  <a:pos x="7" y="17"/>
                </a:cxn>
                <a:cxn ang="0">
                  <a:pos x="14" y="7"/>
                </a:cxn>
                <a:cxn ang="0">
                  <a:pos x="15" y="0"/>
                </a:cxn>
                <a:cxn ang="0">
                  <a:pos x="20" y="0"/>
                </a:cxn>
                <a:cxn ang="0">
                  <a:pos x="16" y="20"/>
                </a:cxn>
                <a:cxn ang="0">
                  <a:pos x="11" y="20"/>
                </a:cxn>
                <a:cxn ang="0">
                  <a:pos x="12" y="16"/>
                </a:cxn>
              </a:cxnLst>
              <a:rect l="0" t="0" r="r" b="b"/>
              <a:pathLst>
                <a:path w="20" h="20">
                  <a:moveTo>
                    <a:pt x="12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9" y="19"/>
                    <a:pt x="7" y="20"/>
                    <a:pt x="5" y="20"/>
                  </a:cubicBezTo>
                  <a:cubicBezTo>
                    <a:pt x="3" y="20"/>
                    <a:pt x="0" y="19"/>
                    <a:pt x="0" y="16"/>
                  </a:cubicBezTo>
                  <a:cubicBezTo>
                    <a:pt x="0" y="15"/>
                    <a:pt x="0" y="13"/>
                    <a:pt x="1" y="1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3"/>
                    <a:pt x="5" y="13"/>
                    <a:pt x="5" y="14"/>
                  </a:cubicBezTo>
                  <a:cubicBezTo>
                    <a:pt x="5" y="16"/>
                    <a:pt x="7" y="17"/>
                    <a:pt x="7" y="17"/>
                  </a:cubicBezTo>
                  <a:cubicBezTo>
                    <a:pt x="9" y="17"/>
                    <a:pt x="13" y="12"/>
                    <a:pt x="14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1" y="20"/>
                    <a:pt x="11" y="20"/>
                    <a:pt x="11" y="20"/>
                  </a:cubicBezTo>
                  <a:lnTo>
                    <a:pt x="12" y="16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3810001" y="3689350"/>
              <a:ext cx="49213" cy="63500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4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2" y="5"/>
                </a:cxn>
                <a:cxn ang="0">
                  <a:pos x="11" y="4"/>
                </a:cxn>
                <a:cxn ang="0">
                  <a:pos x="6" y="10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7" y="3"/>
                </a:cxn>
              </a:cxnLst>
              <a:rect l="0" t="0" r="r" b="b"/>
              <a:pathLst>
                <a:path w="15" h="20">
                  <a:moveTo>
                    <a:pt x="7" y="3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1" y="0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4"/>
                    <a:pt x="7" y="6"/>
                    <a:pt x="6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3856038" y="3689350"/>
              <a:ext cx="53975" cy="63500"/>
            </a:xfrm>
            <a:custGeom>
              <a:avLst/>
              <a:gdLst/>
              <a:ahLst/>
              <a:cxnLst>
                <a:cxn ang="0">
                  <a:pos x="15" y="18"/>
                </a:cxn>
                <a:cxn ang="0">
                  <a:pos x="8" y="20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17" y="2"/>
                </a:cxn>
                <a:cxn ang="0">
                  <a:pos x="15" y="4"/>
                </a:cxn>
                <a:cxn ang="0">
                  <a:pos x="11" y="3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3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5" y="18"/>
                  </a:moveTo>
                  <a:cubicBezTo>
                    <a:pt x="12" y="20"/>
                    <a:pt x="11" y="20"/>
                    <a:pt x="8" y="20"/>
                  </a:cubicBezTo>
                  <a:cubicBezTo>
                    <a:pt x="3" y="20"/>
                    <a:pt x="0" y="17"/>
                    <a:pt x="0" y="12"/>
                  </a:cubicBezTo>
                  <a:cubicBezTo>
                    <a:pt x="0" y="6"/>
                    <a:pt x="4" y="0"/>
                    <a:pt x="11" y="0"/>
                  </a:cubicBezTo>
                  <a:cubicBezTo>
                    <a:pt x="14" y="0"/>
                    <a:pt x="15" y="0"/>
                    <a:pt x="17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3" y="3"/>
                    <a:pt x="11" y="3"/>
                  </a:cubicBezTo>
                  <a:cubicBezTo>
                    <a:pt x="8" y="3"/>
                    <a:pt x="5" y="7"/>
                    <a:pt x="5" y="12"/>
                  </a:cubicBezTo>
                  <a:cubicBezTo>
                    <a:pt x="5" y="14"/>
                    <a:pt x="7" y="17"/>
                    <a:pt x="9" y="17"/>
                  </a:cubicBezTo>
                  <a:cubicBezTo>
                    <a:pt x="11" y="17"/>
                    <a:pt x="12" y="16"/>
                    <a:pt x="13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auto">
            <a:xfrm>
              <a:off x="3913188" y="3689350"/>
              <a:ext cx="53975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5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8" y="17"/>
                </a:cxn>
                <a:cxn ang="0">
                  <a:pos x="13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3" y="4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9" y="3"/>
                    <a:pt x="6" y="5"/>
                    <a:pt x="5" y="9"/>
                  </a:cubicBezTo>
                  <a:cubicBezTo>
                    <a:pt x="9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1" y="20"/>
                    <a:pt x="8" y="20"/>
                    <a:pt x="6" y="20"/>
                  </a:cubicBez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4" y="0"/>
                    <a:pt x="12" y="0"/>
                  </a:cubicBezTo>
                  <a:cubicBezTo>
                    <a:pt x="14" y="0"/>
                    <a:pt x="17" y="1"/>
                    <a:pt x="17" y="4"/>
                  </a:cubicBezTo>
                  <a:cubicBezTo>
                    <a:pt x="17" y="9"/>
                    <a:pt x="9" y="12"/>
                    <a:pt x="5" y="12"/>
                  </a:cubicBezTo>
                  <a:cubicBezTo>
                    <a:pt x="5" y="13"/>
                    <a:pt x="5" y="17"/>
                    <a:pt x="8" y="17"/>
                  </a:cubicBezTo>
                  <a:cubicBezTo>
                    <a:pt x="10" y="17"/>
                    <a:pt x="11" y="16"/>
                    <a:pt x="13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auto">
            <a:xfrm>
              <a:off x="4008438" y="3689350"/>
              <a:ext cx="60325" cy="63500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11" y="2"/>
                </a:cxn>
                <a:cxn ang="0">
                  <a:pos x="5" y="11"/>
                </a:cxn>
                <a:cxn ang="0">
                  <a:pos x="9" y="17"/>
                </a:cxn>
                <a:cxn ang="0">
                  <a:pos x="14" y="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19" y="8"/>
                </a:cxn>
                <a:cxn ang="0">
                  <a:pos x="8" y="20"/>
                </a:cxn>
                <a:cxn ang="0">
                  <a:pos x="0" y="12"/>
                </a:cxn>
              </a:cxnLst>
              <a:rect l="0" t="0" r="r" b="b"/>
              <a:pathLst>
                <a:path w="19" h="20">
                  <a:moveTo>
                    <a:pt x="14" y="8"/>
                  </a:moveTo>
                  <a:cubicBezTo>
                    <a:pt x="14" y="5"/>
                    <a:pt x="13" y="2"/>
                    <a:pt x="11" y="2"/>
                  </a:cubicBezTo>
                  <a:cubicBezTo>
                    <a:pt x="6" y="2"/>
                    <a:pt x="5" y="8"/>
                    <a:pt x="5" y="11"/>
                  </a:cubicBezTo>
                  <a:cubicBezTo>
                    <a:pt x="5" y="15"/>
                    <a:pt x="6" y="17"/>
                    <a:pt x="9" y="17"/>
                  </a:cubicBezTo>
                  <a:cubicBezTo>
                    <a:pt x="11" y="17"/>
                    <a:pt x="14" y="16"/>
                    <a:pt x="14" y="8"/>
                  </a:cubicBezTo>
                  <a:moveTo>
                    <a:pt x="0" y="12"/>
                  </a:moveTo>
                  <a:cubicBezTo>
                    <a:pt x="0" y="3"/>
                    <a:pt x="6" y="0"/>
                    <a:pt x="11" y="0"/>
                  </a:cubicBezTo>
                  <a:cubicBezTo>
                    <a:pt x="17" y="0"/>
                    <a:pt x="19" y="4"/>
                    <a:pt x="19" y="8"/>
                  </a:cubicBezTo>
                  <a:cubicBezTo>
                    <a:pt x="19" y="14"/>
                    <a:pt x="15" y="20"/>
                    <a:pt x="8" y="20"/>
                  </a:cubicBezTo>
                  <a:cubicBezTo>
                    <a:pt x="3" y="20"/>
                    <a:pt x="0" y="16"/>
                    <a:pt x="0" y="1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4078288" y="3659188"/>
              <a:ext cx="50800" cy="93663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4" y="12"/>
                </a:cxn>
                <a:cxn ang="0">
                  <a:pos x="1" y="12"/>
                </a:cxn>
                <a:cxn ang="0">
                  <a:pos x="1" y="9"/>
                </a:cxn>
                <a:cxn ang="0">
                  <a:pos x="4" y="9"/>
                </a:cxn>
                <a:cxn ang="0">
                  <a:pos x="5" y="7"/>
                </a:cxn>
                <a:cxn ang="0">
                  <a:pos x="12" y="0"/>
                </a:cxn>
                <a:cxn ang="0">
                  <a:pos x="16" y="1"/>
                </a:cxn>
                <a:cxn ang="0">
                  <a:pos x="14" y="3"/>
                </a:cxn>
                <a:cxn ang="0">
                  <a:pos x="12" y="3"/>
                </a:cxn>
                <a:cxn ang="0">
                  <a:pos x="10" y="6"/>
                </a:cxn>
                <a:cxn ang="0">
                  <a:pos x="9" y="9"/>
                </a:cxn>
                <a:cxn ang="0">
                  <a:pos x="13" y="9"/>
                </a:cxn>
                <a:cxn ang="0">
                  <a:pos x="13" y="12"/>
                </a:cxn>
                <a:cxn ang="0">
                  <a:pos x="8" y="12"/>
                </a:cxn>
                <a:cxn ang="0">
                  <a:pos x="5" y="29"/>
                </a:cxn>
                <a:cxn ang="0">
                  <a:pos x="0" y="29"/>
                </a:cxn>
              </a:cxnLst>
              <a:rect l="0" t="0" r="r" b="b"/>
              <a:pathLst>
                <a:path w="16" h="29">
                  <a:moveTo>
                    <a:pt x="0" y="29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2"/>
                    <a:pt x="9" y="0"/>
                    <a:pt x="12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3" y="3"/>
                    <a:pt x="12" y="3"/>
                  </a:cubicBezTo>
                  <a:cubicBezTo>
                    <a:pt x="12" y="3"/>
                    <a:pt x="10" y="3"/>
                    <a:pt x="10" y="6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5" y="29"/>
                    <a:pt x="5" y="29"/>
                    <a:pt x="5" y="29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5" name="Freeform 33"/>
            <p:cNvSpPr>
              <a:spLocks noEditPoints="1"/>
            </p:cNvSpPr>
            <p:nvPr/>
          </p:nvSpPr>
          <p:spPr bwMode="auto">
            <a:xfrm>
              <a:off x="4154488" y="3689350"/>
              <a:ext cx="53975" cy="63500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0" y="3"/>
                </a:cxn>
                <a:cxn ang="0">
                  <a:pos x="5" y="9"/>
                </a:cxn>
                <a:cxn ang="0">
                  <a:pos x="12" y="4"/>
                </a:cxn>
                <a:cxn ang="0">
                  <a:pos x="14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8" y="17"/>
                </a:cxn>
                <a:cxn ang="0">
                  <a:pos x="13" y="15"/>
                </a:cxn>
                <a:cxn ang="0">
                  <a:pos x="14" y="18"/>
                </a:cxn>
              </a:cxnLst>
              <a:rect l="0" t="0" r="r" b="b"/>
              <a:pathLst>
                <a:path w="17" h="20">
                  <a:moveTo>
                    <a:pt x="12" y="4"/>
                  </a:moveTo>
                  <a:cubicBezTo>
                    <a:pt x="12" y="3"/>
                    <a:pt x="12" y="3"/>
                    <a:pt x="10" y="3"/>
                  </a:cubicBezTo>
                  <a:cubicBezTo>
                    <a:pt x="8" y="3"/>
                    <a:pt x="6" y="5"/>
                    <a:pt x="5" y="9"/>
                  </a:cubicBezTo>
                  <a:cubicBezTo>
                    <a:pt x="9" y="9"/>
                    <a:pt x="12" y="7"/>
                    <a:pt x="12" y="4"/>
                  </a:cubicBezTo>
                  <a:moveTo>
                    <a:pt x="14" y="18"/>
                  </a:moveTo>
                  <a:cubicBezTo>
                    <a:pt x="11" y="20"/>
                    <a:pt x="8" y="20"/>
                    <a:pt x="6" y="20"/>
                  </a:cubicBez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4" y="0"/>
                    <a:pt x="12" y="0"/>
                  </a:cubicBezTo>
                  <a:cubicBezTo>
                    <a:pt x="14" y="0"/>
                    <a:pt x="17" y="1"/>
                    <a:pt x="17" y="4"/>
                  </a:cubicBezTo>
                  <a:cubicBezTo>
                    <a:pt x="17" y="9"/>
                    <a:pt x="9" y="12"/>
                    <a:pt x="5" y="12"/>
                  </a:cubicBezTo>
                  <a:cubicBezTo>
                    <a:pt x="4" y="13"/>
                    <a:pt x="4" y="17"/>
                    <a:pt x="8" y="17"/>
                  </a:cubicBezTo>
                  <a:cubicBezTo>
                    <a:pt x="9" y="17"/>
                    <a:pt x="11" y="16"/>
                    <a:pt x="13" y="15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4211638" y="3689350"/>
              <a:ext cx="63500" cy="63500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16" y="0"/>
                </a:cxn>
                <a:cxn ang="0">
                  <a:pos x="20" y="4"/>
                </a:cxn>
                <a:cxn ang="0">
                  <a:pos x="19" y="8"/>
                </a:cxn>
                <a:cxn ang="0">
                  <a:pos x="17" y="20"/>
                </a:cxn>
                <a:cxn ang="0">
                  <a:pos x="12" y="20"/>
                </a:cxn>
                <a:cxn ang="0">
                  <a:pos x="15" y="9"/>
                </a:cxn>
                <a:cxn ang="0">
                  <a:pos x="15" y="6"/>
                </a:cxn>
                <a:cxn ang="0">
                  <a:pos x="13" y="3"/>
                </a:cxn>
                <a:cxn ang="0">
                  <a:pos x="6" y="13"/>
                </a:cxn>
                <a:cxn ang="0">
                  <a:pos x="5" y="20"/>
                </a:cxn>
                <a:cxn ang="0">
                  <a:pos x="0" y="2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4"/>
                </a:cxn>
              </a:cxnLst>
              <a:rect l="0" t="0" r="r" b="b"/>
              <a:pathLst>
                <a:path w="20" h="20"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3" y="0"/>
                    <a:pt x="16" y="0"/>
                  </a:cubicBezTo>
                  <a:cubicBezTo>
                    <a:pt x="18" y="0"/>
                    <a:pt x="20" y="1"/>
                    <a:pt x="20" y="4"/>
                  </a:cubicBezTo>
                  <a:cubicBezTo>
                    <a:pt x="20" y="5"/>
                    <a:pt x="20" y="7"/>
                    <a:pt x="19" y="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7"/>
                    <a:pt x="15" y="6"/>
                    <a:pt x="15" y="6"/>
                  </a:cubicBezTo>
                  <a:cubicBezTo>
                    <a:pt x="15" y="4"/>
                    <a:pt x="14" y="3"/>
                    <a:pt x="13" y="3"/>
                  </a:cubicBezTo>
                  <a:cubicBezTo>
                    <a:pt x="11" y="3"/>
                    <a:pt x="7" y="8"/>
                    <a:pt x="6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4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" name="Freeform 35"/>
            <p:cNvSpPr>
              <a:spLocks noEditPoints="1"/>
            </p:cNvSpPr>
            <p:nvPr/>
          </p:nvSpPr>
          <p:spPr bwMode="auto">
            <a:xfrm>
              <a:off x="4284663" y="3689350"/>
              <a:ext cx="53975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6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4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3" y="4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9" y="3"/>
                    <a:pt x="7" y="5"/>
                    <a:pt x="6" y="9"/>
                  </a:cubicBezTo>
                  <a:cubicBezTo>
                    <a:pt x="9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2" y="20"/>
                    <a:pt x="8" y="20"/>
                    <a:pt x="6" y="20"/>
                  </a:cubicBezTo>
                  <a:cubicBezTo>
                    <a:pt x="3" y="20"/>
                    <a:pt x="0" y="17"/>
                    <a:pt x="0" y="13"/>
                  </a:cubicBezTo>
                  <a:cubicBezTo>
                    <a:pt x="0" y="7"/>
                    <a:pt x="5" y="0"/>
                    <a:pt x="12" y="0"/>
                  </a:cubicBezTo>
                  <a:cubicBezTo>
                    <a:pt x="15" y="0"/>
                    <a:pt x="17" y="1"/>
                    <a:pt x="17" y="4"/>
                  </a:cubicBezTo>
                  <a:cubicBezTo>
                    <a:pt x="17" y="9"/>
                    <a:pt x="10" y="12"/>
                    <a:pt x="5" y="12"/>
                  </a:cubicBezTo>
                  <a:cubicBezTo>
                    <a:pt x="5" y="13"/>
                    <a:pt x="5" y="17"/>
                    <a:pt x="9" y="17"/>
                  </a:cubicBezTo>
                  <a:cubicBezTo>
                    <a:pt x="10" y="17"/>
                    <a:pt x="12" y="16"/>
                    <a:pt x="14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4344988" y="3689350"/>
              <a:ext cx="47625" cy="63500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4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2" y="5"/>
                </a:cxn>
                <a:cxn ang="0">
                  <a:pos x="11" y="4"/>
                </a:cxn>
                <a:cxn ang="0">
                  <a:pos x="6" y="10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7" y="3"/>
                </a:cxn>
              </a:cxnLst>
              <a:rect l="0" t="0" r="r" b="b"/>
              <a:pathLst>
                <a:path w="15" h="20">
                  <a:moveTo>
                    <a:pt x="7" y="3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1" y="0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1" y="4"/>
                    <a:pt x="11" y="4"/>
                  </a:cubicBezTo>
                  <a:cubicBezTo>
                    <a:pt x="9" y="4"/>
                    <a:pt x="7" y="6"/>
                    <a:pt x="6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9" name="Freeform 37"/>
            <p:cNvSpPr>
              <a:spLocks noEditPoints="1"/>
            </p:cNvSpPr>
            <p:nvPr/>
          </p:nvSpPr>
          <p:spPr bwMode="auto">
            <a:xfrm>
              <a:off x="4386263" y="3689350"/>
              <a:ext cx="73025" cy="95250"/>
            </a:xfrm>
            <a:custGeom>
              <a:avLst/>
              <a:gdLst/>
              <a:ahLst/>
              <a:cxnLst>
                <a:cxn ang="0">
                  <a:pos x="13" y="3"/>
                </a:cxn>
                <a:cxn ang="0">
                  <a:pos x="7" y="13"/>
                </a:cxn>
                <a:cxn ang="0">
                  <a:pos x="10" y="17"/>
                </a:cxn>
                <a:cxn ang="0">
                  <a:pos x="17" y="4"/>
                </a:cxn>
                <a:cxn ang="0">
                  <a:pos x="13" y="3"/>
                </a:cxn>
                <a:cxn ang="0">
                  <a:pos x="19" y="18"/>
                </a:cxn>
                <a:cxn ang="0">
                  <a:pos x="7" y="30"/>
                </a:cxn>
                <a:cxn ang="0">
                  <a:pos x="0" y="28"/>
                </a:cxn>
                <a:cxn ang="0">
                  <a:pos x="1" y="25"/>
                </a:cxn>
                <a:cxn ang="0">
                  <a:pos x="7" y="26"/>
                </a:cxn>
                <a:cxn ang="0">
                  <a:pos x="14" y="20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4" y="18"/>
                </a:cxn>
                <a:cxn ang="0">
                  <a:pos x="8" y="20"/>
                </a:cxn>
                <a:cxn ang="0">
                  <a:pos x="2" y="13"/>
                </a:cxn>
                <a:cxn ang="0">
                  <a:pos x="13" y="0"/>
                </a:cxn>
                <a:cxn ang="0">
                  <a:pos x="17" y="1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19" y="18"/>
                </a:cxn>
              </a:cxnLst>
              <a:rect l="0" t="0" r="r" b="b"/>
              <a:pathLst>
                <a:path w="23" h="30">
                  <a:moveTo>
                    <a:pt x="13" y="3"/>
                  </a:moveTo>
                  <a:cubicBezTo>
                    <a:pt x="11" y="3"/>
                    <a:pt x="7" y="6"/>
                    <a:pt x="7" y="13"/>
                  </a:cubicBezTo>
                  <a:cubicBezTo>
                    <a:pt x="7" y="15"/>
                    <a:pt x="8" y="17"/>
                    <a:pt x="10" y="17"/>
                  </a:cubicBezTo>
                  <a:cubicBezTo>
                    <a:pt x="12" y="17"/>
                    <a:pt x="16" y="14"/>
                    <a:pt x="17" y="4"/>
                  </a:cubicBezTo>
                  <a:cubicBezTo>
                    <a:pt x="16" y="3"/>
                    <a:pt x="15" y="3"/>
                    <a:pt x="13" y="3"/>
                  </a:cubicBezTo>
                  <a:moveTo>
                    <a:pt x="19" y="18"/>
                  </a:moveTo>
                  <a:cubicBezTo>
                    <a:pt x="17" y="27"/>
                    <a:pt x="12" y="30"/>
                    <a:pt x="7" y="30"/>
                  </a:cubicBezTo>
                  <a:cubicBezTo>
                    <a:pt x="4" y="30"/>
                    <a:pt x="2" y="29"/>
                    <a:pt x="0" y="28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6"/>
                    <a:pt x="5" y="26"/>
                    <a:pt x="7" y="26"/>
                  </a:cubicBezTo>
                  <a:cubicBezTo>
                    <a:pt x="10" y="26"/>
                    <a:pt x="13" y="24"/>
                    <a:pt x="14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1" y="20"/>
                    <a:pt x="8" y="20"/>
                  </a:cubicBezTo>
                  <a:cubicBezTo>
                    <a:pt x="4" y="20"/>
                    <a:pt x="2" y="17"/>
                    <a:pt x="2" y="13"/>
                  </a:cubicBezTo>
                  <a:cubicBezTo>
                    <a:pt x="2" y="7"/>
                    <a:pt x="7" y="0"/>
                    <a:pt x="13" y="0"/>
                  </a:cubicBezTo>
                  <a:cubicBezTo>
                    <a:pt x="15" y="0"/>
                    <a:pt x="16" y="0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9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4465638" y="3689350"/>
              <a:ext cx="60325" cy="952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15"/>
                </a:cxn>
                <a:cxn ang="0">
                  <a:pos x="8" y="15"/>
                </a:cxn>
                <a:cxn ang="0">
                  <a:pos x="15" y="0"/>
                </a:cxn>
                <a:cxn ang="0">
                  <a:pos x="19" y="1"/>
                </a:cxn>
                <a:cxn ang="0">
                  <a:pos x="3" y="30"/>
                </a:cxn>
                <a:cxn ang="0">
                  <a:pos x="0" y="29"/>
                </a:cxn>
                <a:cxn ang="0">
                  <a:pos x="4" y="19"/>
                </a:cxn>
                <a:cxn ang="0">
                  <a:pos x="1" y="0"/>
                </a:cxn>
                <a:cxn ang="0">
                  <a:pos x="6" y="0"/>
                </a:cxn>
              </a:cxnLst>
              <a:rect l="0" t="0" r="r" b="b"/>
              <a:pathLst>
                <a:path w="19" h="30">
                  <a:moveTo>
                    <a:pt x="6" y="0"/>
                  </a:moveTo>
                  <a:cubicBezTo>
                    <a:pt x="6" y="4"/>
                    <a:pt x="7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1"/>
                    <a:pt x="13" y="4"/>
                    <a:pt x="15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3" y="11"/>
                    <a:pt x="8" y="20"/>
                    <a:pt x="3" y="3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72962" y="1278138"/>
            <a:ext cx="4853178" cy="611623"/>
          </a:xfrm>
        </p:spPr>
        <p:txBody>
          <a:bodyPr tIns="36000" bIns="36000">
            <a:noAutofit/>
          </a:bodyPr>
          <a:lstStyle>
            <a:lvl1pPr marL="0" indent="0" algn="l">
              <a:buNone/>
              <a:defRPr sz="2400" b="0" cap="sm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subtitle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0"/>
          </p:nvPr>
        </p:nvSpPr>
        <p:spPr>
          <a:xfrm>
            <a:off x="3472962" y="2003426"/>
            <a:ext cx="4853178" cy="335915"/>
          </a:xfrm>
        </p:spPr>
        <p:txBody>
          <a:bodyPr tIns="36000" bIns="36000" anchor="ctr">
            <a:noAutofit/>
          </a:bodyPr>
          <a:lstStyle>
            <a:lvl1pPr marL="0" indent="0" algn="l">
              <a:buNone/>
              <a:defRPr sz="1600" b="0" cap="none" baseline="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619376"/>
            <a:ext cx="9144000" cy="4238625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284400" marR="0" indent="-28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SzTx/>
              <a:buFont typeface="Wingdings 2" pitchFamily="18" charset="2"/>
              <a:buNone/>
              <a:tabLst/>
              <a:defRPr sz="1800" b="0"/>
            </a:lvl1pPr>
          </a:lstStyle>
          <a:p>
            <a:r>
              <a:rPr lang="fr-FR" dirty="0"/>
              <a:t>Photo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ge de gar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2962" y="2736947"/>
            <a:ext cx="4853178" cy="677109"/>
          </a:xfrm>
        </p:spPr>
        <p:txBody>
          <a:bodyPr tIns="36000" bIns="36000" anchor="b">
            <a:noAutofit/>
          </a:bodyPr>
          <a:lstStyle>
            <a:lvl1pPr algn="l">
              <a:defRPr sz="3200" b="1" cap="small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0" y="0"/>
            <a:ext cx="9144000" cy="107950"/>
          </a:xfrm>
          <a:prstGeom prst="rect">
            <a:avLst/>
          </a:prstGeom>
          <a:solidFill>
            <a:srgbClr val="E94E0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72962" y="3348007"/>
            <a:ext cx="4853178" cy="611623"/>
          </a:xfrm>
        </p:spPr>
        <p:txBody>
          <a:bodyPr tIns="36000" bIns="36000">
            <a:noAutofit/>
          </a:bodyPr>
          <a:lstStyle>
            <a:lvl1pPr marL="0" indent="0" algn="l">
              <a:buNone/>
              <a:defRPr sz="2400" b="0" cap="sm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  <a:endParaRPr lang="fr-FR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0"/>
          </p:nvPr>
        </p:nvSpPr>
        <p:spPr>
          <a:xfrm>
            <a:off x="3472962" y="4073295"/>
            <a:ext cx="4853178" cy="335915"/>
          </a:xfrm>
        </p:spPr>
        <p:txBody>
          <a:bodyPr tIns="36000" bIns="36000" anchor="ctr">
            <a:noAutofit/>
          </a:bodyPr>
          <a:lstStyle>
            <a:lvl1pPr marL="0" indent="0" algn="l">
              <a:buNone/>
              <a:defRPr sz="1600" b="0" cap="none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1" name="Group 47"/>
          <p:cNvGrpSpPr/>
          <p:nvPr/>
        </p:nvGrpSpPr>
        <p:grpSpPr>
          <a:xfrm>
            <a:off x="861823" y="3118577"/>
            <a:ext cx="1715397" cy="524909"/>
            <a:chOff x="2824163" y="3194050"/>
            <a:chExt cx="2090738" cy="590550"/>
          </a:xfrm>
        </p:grpSpPr>
        <p:sp>
          <p:nvSpPr>
            <p:cNvPr id="43" name="Freeform 6"/>
            <p:cNvSpPr>
              <a:spLocks noEditPoints="1"/>
            </p:cNvSpPr>
            <p:nvPr/>
          </p:nvSpPr>
          <p:spPr bwMode="auto">
            <a:xfrm>
              <a:off x="3254376" y="3336925"/>
              <a:ext cx="342900" cy="233363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6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5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3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89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4" name="Freeform 7"/>
            <p:cNvSpPr>
              <a:spLocks noEditPoints="1"/>
            </p:cNvSpPr>
            <p:nvPr/>
          </p:nvSpPr>
          <p:spPr bwMode="auto">
            <a:xfrm>
              <a:off x="4249738" y="3336925"/>
              <a:ext cx="342900" cy="233363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7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6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4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4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90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5" name="Freeform 8"/>
            <p:cNvSpPr>
              <a:spLocks/>
            </p:cNvSpPr>
            <p:nvPr/>
          </p:nvSpPr>
          <p:spPr bwMode="auto">
            <a:xfrm>
              <a:off x="3597276" y="3336925"/>
              <a:ext cx="306388" cy="233363"/>
            </a:xfrm>
            <a:custGeom>
              <a:avLst/>
              <a:gdLst/>
              <a:ahLst/>
              <a:cxnLst>
                <a:cxn ang="0">
                  <a:pos x="93" y="32"/>
                </a:cxn>
                <a:cxn ang="0">
                  <a:pos x="93" y="14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67" y="17"/>
                </a:cxn>
                <a:cxn ang="0">
                  <a:pos x="72" y="23"/>
                </a:cxn>
                <a:cxn ang="0">
                  <a:pos x="67" y="28"/>
                </a:cxn>
                <a:cxn ang="0">
                  <a:pos x="0" y="28"/>
                </a:cxn>
                <a:cxn ang="0">
                  <a:pos x="0" y="73"/>
                </a:cxn>
                <a:cxn ang="0">
                  <a:pos x="21" y="73"/>
                </a:cxn>
                <a:cxn ang="0">
                  <a:pos x="21" y="45"/>
                </a:cxn>
                <a:cxn ang="0">
                  <a:pos x="52" y="45"/>
                </a:cxn>
                <a:cxn ang="0">
                  <a:pos x="70" y="73"/>
                </a:cxn>
                <a:cxn ang="0">
                  <a:pos x="96" y="73"/>
                </a:cxn>
                <a:cxn ang="0">
                  <a:pos x="76" y="45"/>
                </a:cxn>
                <a:cxn ang="0">
                  <a:pos x="79" y="45"/>
                </a:cxn>
                <a:cxn ang="0">
                  <a:pos x="93" y="32"/>
                </a:cxn>
              </a:cxnLst>
              <a:rect l="0" t="0" r="r" b="b"/>
              <a:pathLst>
                <a:path w="96" h="73">
                  <a:moveTo>
                    <a:pt x="93" y="32"/>
                  </a:moveTo>
                  <a:cubicBezTo>
                    <a:pt x="93" y="14"/>
                    <a:pt x="93" y="14"/>
                    <a:pt x="93" y="14"/>
                  </a:cubicBezTo>
                  <a:cubicBezTo>
                    <a:pt x="93" y="6"/>
                    <a:pt x="87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72" y="20"/>
                    <a:pt x="72" y="23"/>
                  </a:cubicBezTo>
                  <a:cubicBezTo>
                    <a:pt x="72" y="25"/>
                    <a:pt x="69" y="28"/>
                    <a:pt x="67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87" y="45"/>
                    <a:pt x="93" y="39"/>
                    <a:pt x="93" y="3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6" name="Freeform 9"/>
            <p:cNvSpPr>
              <a:spLocks/>
            </p:cNvSpPr>
            <p:nvPr/>
          </p:nvSpPr>
          <p:spPr bwMode="auto">
            <a:xfrm>
              <a:off x="3932238" y="3336925"/>
              <a:ext cx="292100" cy="233363"/>
            </a:xfrm>
            <a:custGeom>
              <a:avLst/>
              <a:gdLst/>
              <a:ahLst/>
              <a:cxnLst>
                <a:cxn ang="0">
                  <a:pos x="92" y="59"/>
                </a:cxn>
                <a:cxn ang="0">
                  <a:pos x="92" y="41"/>
                </a:cxn>
                <a:cxn ang="0">
                  <a:pos x="78" y="28"/>
                </a:cxn>
                <a:cxn ang="0">
                  <a:pos x="26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92" y="17"/>
                </a:cxn>
                <a:cxn ang="0">
                  <a:pos x="92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0" y="32"/>
                </a:cxn>
                <a:cxn ang="0">
                  <a:pos x="14" y="45"/>
                </a:cxn>
                <a:cxn ang="0">
                  <a:pos x="66" y="45"/>
                </a:cxn>
                <a:cxn ang="0">
                  <a:pos x="71" y="50"/>
                </a:cxn>
                <a:cxn ang="0">
                  <a:pos x="66" y="55"/>
                </a:cxn>
                <a:cxn ang="0">
                  <a:pos x="0" y="55"/>
                </a:cxn>
                <a:cxn ang="0">
                  <a:pos x="0" y="73"/>
                </a:cxn>
                <a:cxn ang="0">
                  <a:pos x="78" y="73"/>
                </a:cxn>
                <a:cxn ang="0">
                  <a:pos x="92" y="59"/>
                </a:cxn>
              </a:cxnLst>
              <a:rect l="0" t="0" r="r" b="b"/>
              <a:pathLst>
                <a:path w="92" h="73">
                  <a:moveTo>
                    <a:pt x="92" y="59"/>
                  </a:moveTo>
                  <a:cubicBezTo>
                    <a:pt x="92" y="41"/>
                    <a:pt x="92" y="41"/>
                    <a:pt x="92" y="41"/>
                  </a:cubicBezTo>
                  <a:cubicBezTo>
                    <a:pt x="92" y="34"/>
                    <a:pt x="86" y="28"/>
                    <a:pt x="78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3" y="28"/>
                    <a:pt x="21" y="25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9"/>
                    <a:pt x="6" y="45"/>
                    <a:pt x="14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8" y="45"/>
                    <a:pt x="71" y="47"/>
                    <a:pt x="71" y="50"/>
                  </a:cubicBezTo>
                  <a:cubicBezTo>
                    <a:pt x="71" y="53"/>
                    <a:pt x="68" y="55"/>
                    <a:pt x="66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6" y="73"/>
                    <a:pt x="92" y="67"/>
                    <a:pt x="92" y="59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7" name="Freeform 10"/>
            <p:cNvSpPr>
              <a:spLocks/>
            </p:cNvSpPr>
            <p:nvPr/>
          </p:nvSpPr>
          <p:spPr bwMode="auto">
            <a:xfrm>
              <a:off x="2824163" y="3333750"/>
              <a:ext cx="401638" cy="236538"/>
            </a:xfrm>
            <a:custGeom>
              <a:avLst/>
              <a:gdLst/>
              <a:ahLst/>
              <a:cxnLst>
                <a:cxn ang="0">
                  <a:pos x="106" y="0"/>
                </a:cxn>
                <a:cxn ang="0">
                  <a:pos x="88" y="10"/>
                </a:cxn>
                <a:cxn ang="0">
                  <a:pos x="63" y="55"/>
                </a:cxn>
                <a:cxn ang="0">
                  <a:pos x="38" y="1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74"/>
                </a:cxn>
                <a:cxn ang="0">
                  <a:pos x="21" y="74"/>
                </a:cxn>
                <a:cxn ang="0">
                  <a:pos x="21" y="29"/>
                </a:cxn>
                <a:cxn ang="0">
                  <a:pos x="24" y="26"/>
                </a:cxn>
                <a:cxn ang="0">
                  <a:pos x="26" y="27"/>
                </a:cxn>
                <a:cxn ang="0">
                  <a:pos x="53" y="74"/>
                </a:cxn>
                <a:cxn ang="0">
                  <a:pos x="73" y="74"/>
                </a:cxn>
                <a:cxn ang="0">
                  <a:pos x="100" y="27"/>
                </a:cxn>
                <a:cxn ang="0">
                  <a:pos x="102" y="26"/>
                </a:cxn>
                <a:cxn ang="0">
                  <a:pos x="105" y="29"/>
                </a:cxn>
                <a:cxn ang="0">
                  <a:pos x="105" y="74"/>
                </a:cxn>
                <a:cxn ang="0">
                  <a:pos x="126" y="74"/>
                </a:cxn>
                <a:cxn ang="0">
                  <a:pos x="126" y="20"/>
                </a:cxn>
                <a:cxn ang="0">
                  <a:pos x="106" y="0"/>
                </a:cxn>
              </a:cxnLst>
              <a:rect l="0" t="0" r="r" b="b"/>
              <a:pathLst>
                <a:path w="126" h="74">
                  <a:moveTo>
                    <a:pt x="106" y="0"/>
                  </a:moveTo>
                  <a:cubicBezTo>
                    <a:pt x="98" y="0"/>
                    <a:pt x="92" y="4"/>
                    <a:pt x="88" y="10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4" y="4"/>
                    <a:pt x="28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2" y="26"/>
                    <a:pt x="24" y="26"/>
                  </a:cubicBezTo>
                  <a:cubicBezTo>
                    <a:pt x="25" y="26"/>
                    <a:pt x="26" y="26"/>
                    <a:pt x="26" y="2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3" y="74"/>
                    <a:pt x="100" y="27"/>
                    <a:pt x="100" y="27"/>
                  </a:cubicBezTo>
                  <a:cubicBezTo>
                    <a:pt x="100" y="26"/>
                    <a:pt x="101" y="26"/>
                    <a:pt x="102" y="26"/>
                  </a:cubicBezTo>
                  <a:cubicBezTo>
                    <a:pt x="104" y="26"/>
                    <a:pt x="105" y="27"/>
                    <a:pt x="105" y="29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6" y="9"/>
                    <a:pt x="117" y="0"/>
                    <a:pt x="106" y="0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8" name="Freeform 11"/>
            <p:cNvSpPr>
              <a:spLocks/>
            </p:cNvSpPr>
            <p:nvPr/>
          </p:nvSpPr>
          <p:spPr bwMode="auto">
            <a:xfrm>
              <a:off x="4592638" y="3194050"/>
              <a:ext cx="322263" cy="558800"/>
            </a:xfrm>
            <a:custGeom>
              <a:avLst/>
              <a:gdLst/>
              <a:ahLst/>
              <a:cxnLst>
                <a:cxn ang="0">
                  <a:pos x="80" y="14"/>
                </a:cxn>
                <a:cxn ang="0">
                  <a:pos x="80" y="95"/>
                </a:cxn>
                <a:cxn ang="0">
                  <a:pos x="77" y="98"/>
                </a:cxn>
                <a:cxn ang="0">
                  <a:pos x="75" y="97"/>
                </a:cxn>
                <a:cxn ang="0">
                  <a:pos x="36" y="50"/>
                </a:cxn>
                <a:cxn ang="0">
                  <a:pos x="20" y="42"/>
                </a:cxn>
                <a:cxn ang="0">
                  <a:pos x="0" y="63"/>
                </a:cxn>
                <a:cxn ang="0">
                  <a:pos x="0" y="175"/>
                </a:cxn>
                <a:cxn ang="0">
                  <a:pos x="21" y="161"/>
                </a:cxn>
                <a:cxn ang="0">
                  <a:pos x="21" y="68"/>
                </a:cxn>
                <a:cxn ang="0">
                  <a:pos x="24" y="65"/>
                </a:cxn>
                <a:cxn ang="0">
                  <a:pos x="26" y="66"/>
                </a:cxn>
                <a:cxn ang="0">
                  <a:pos x="65" y="113"/>
                </a:cxn>
                <a:cxn ang="0">
                  <a:pos x="81" y="120"/>
                </a:cxn>
                <a:cxn ang="0">
                  <a:pos x="101" y="100"/>
                </a:cxn>
                <a:cxn ang="0">
                  <a:pos x="101" y="0"/>
                </a:cxn>
                <a:cxn ang="0">
                  <a:pos x="80" y="14"/>
                </a:cxn>
              </a:cxnLst>
              <a:rect l="0" t="0" r="r" b="b"/>
              <a:pathLst>
                <a:path w="101" h="175">
                  <a:moveTo>
                    <a:pt x="80" y="14"/>
                  </a:moveTo>
                  <a:cubicBezTo>
                    <a:pt x="80" y="95"/>
                    <a:pt x="80" y="95"/>
                    <a:pt x="80" y="95"/>
                  </a:cubicBezTo>
                  <a:cubicBezTo>
                    <a:pt x="80" y="97"/>
                    <a:pt x="79" y="98"/>
                    <a:pt x="77" y="98"/>
                  </a:cubicBezTo>
                  <a:cubicBezTo>
                    <a:pt x="76" y="98"/>
                    <a:pt x="76" y="98"/>
                    <a:pt x="75" y="97"/>
                  </a:cubicBezTo>
                  <a:cubicBezTo>
                    <a:pt x="75" y="97"/>
                    <a:pt x="36" y="50"/>
                    <a:pt x="36" y="50"/>
                  </a:cubicBezTo>
                  <a:cubicBezTo>
                    <a:pt x="32" y="45"/>
                    <a:pt x="27" y="42"/>
                    <a:pt x="20" y="42"/>
                  </a:cubicBezTo>
                  <a:cubicBezTo>
                    <a:pt x="9" y="42"/>
                    <a:pt x="0" y="51"/>
                    <a:pt x="0" y="63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1" y="66"/>
                    <a:pt x="22" y="65"/>
                    <a:pt x="24" y="65"/>
                  </a:cubicBezTo>
                  <a:cubicBezTo>
                    <a:pt x="25" y="65"/>
                    <a:pt x="26" y="65"/>
                    <a:pt x="26" y="66"/>
                  </a:cubicBezTo>
                  <a:cubicBezTo>
                    <a:pt x="26" y="66"/>
                    <a:pt x="65" y="113"/>
                    <a:pt x="65" y="113"/>
                  </a:cubicBezTo>
                  <a:cubicBezTo>
                    <a:pt x="69" y="118"/>
                    <a:pt x="75" y="120"/>
                    <a:pt x="81" y="120"/>
                  </a:cubicBezTo>
                  <a:cubicBezTo>
                    <a:pt x="92" y="120"/>
                    <a:pt x="101" y="111"/>
                    <a:pt x="101" y="100"/>
                  </a:cubicBezTo>
                  <a:cubicBezTo>
                    <a:pt x="101" y="0"/>
                    <a:pt x="101" y="0"/>
                    <a:pt x="101" y="0"/>
                  </a:cubicBezTo>
                  <a:lnTo>
                    <a:pt x="80" y="14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9" name="Freeform 12"/>
            <p:cNvSpPr>
              <a:spLocks/>
            </p:cNvSpPr>
            <p:nvPr/>
          </p:nvSpPr>
          <p:spPr bwMode="auto">
            <a:xfrm>
              <a:off x="2824163" y="3662363"/>
              <a:ext cx="57150" cy="90488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9"/>
                </a:cxn>
                <a:cxn ang="0">
                  <a:pos x="16" y="25"/>
                </a:cxn>
                <a:cxn ang="0">
                  <a:pos x="32" y="25"/>
                </a:cxn>
                <a:cxn ang="0">
                  <a:pos x="30" y="31"/>
                </a:cxn>
                <a:cxn ang="0">
                  <a:pos x="14" y="31"/>
                </a:cxn>
                <a:cxn ang="0">
                  <a:pos x="10" y="49"/>
                </a:cxn>
                <a:cxn ang="0">
                  <a:pos x="30" y="49"/>
                </a:cxn>
                <a:cxn ang="0">
                  <a:pos x="30" y="57"/>
                </a:cxn>
                <a:cxn ang="0">
                  <a:pos x="0" y="57"/>
                </a:cxn>
                <a:cxn ang="0">
                  <a:pos x="10" y="0"/>
                </a:cxn>
                <a:cxn ang="0">
                  <a:pos x="36" y="0"/>
                </a:cxn>
                <a:cxn ang="0">
                  <a:pos x="36" y="9"/>
                </a:cxn>
              </a:cxnLst>
              <a:rect l="0" t="0" r="r" b="b"/>
              <a:pathLst>
                <a:path w="36" h="57">
                  <a:moveTo>
                    <a:pt x="36" y="9"/>
                  </a:moveTo>
                  <a:lnTo>
                    <a:pt x="18" y="9"/>
                  </a:lnTo>
                  <a:lnTo>
                    <a:pt x="16" y="25"/>
                  </a:lnTo>
                  <a:lnTo>
                    <a:pt x="32" y="25"/>
                  </a:lnTo>
                  <a:lnTo>
                    <a:pt x="30" y="31"/>
                  </a:lnTo>
                  <a:lnTo>
                    <a:pt x="14" y="31"/>
                  </a:lnTo>
                  <a:lnTo>
                    <a:pt x="10" y="49"/>
                  </a:lnTo>
                  <a:lnTo>
                    <a:pt x="30" y="49"/>
                  </a:lnTo>
                  <a:lnTo>
                    <a:pt x="30" y="57"/>
                  </a:lnTo>
                  <a:lnTo>
                    <a:pt x="0" y="57"/>
                  </a:lnTo>
                  <a:lnTo>
                    <a:pt x="10" y="0"/>
                  </a:lnTo>
                  <a:lnTo>
                    <a:pt x="36" y="0"/>
                  </a:lnTo>
                  <a:lnTo>
                    <a:pt x="36" y="9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0" name="Freeform 13"/>
            <p:cNvSpPr>
              <a:spLocks/>
            </p:cNvSpPr>
            <p:nvPr/>
          </p:nvSpPr>
          <p:spPr bwMode="auto">
            <a:xfrm>
              <a:off x="2881313" y="3689350"/>
              <a:ext cx="68263" cy="63500"/>
            </a:xfrm>
            <a:custGeom>
              <a:avLst/>
              <a:gdLst/>
              <a:ahLst/>
              <a:cxnLst>
                <a:cxn ang="0">
                  <a:pos x="13" y="20"/>
                </a:cxn>
                <a:cxn ang="0">
                  <a:pos x="10" y="12"/>
                </a:cxn>
                <a:cxn ang="0">
                  <a:pos x="4" y="20"/>
                </a:cxn>
                <a:cxn ang="0">
                  <a:pos x="0" y="18"/>
                </a:cxn>
                <a:cxn ang="0">
                  <a:pos x="9" y="9"/>
                </a:cxn>
                <a:cxn ang="0">
                  <a:pos x="5" y="1"/>
                </a:cxn>
                <a:cxn ang="0">
                  <a:pos x="9" y="0"/>
                </a:cxn>
                <a:cxn ang="0">
                  <a:pos x="12" y="6"/>
                </a:cxn>
                <a:cxn ang="0">
                  <a:pos x="17" y="0"/>
                </a:cxn>
                <a:cxn ang="0">
                  <a:pos x="21" y="1"/>
                </a:cxn>
                <a:cxn ang="0">
                  <a:pos x="13" y="9"/>
                </a:cxn>
                <a:cxn ang="0">
                  <a:pos x="18" y="19"/>
                </a:cxn>
                <a:cxn ang="0">
                  <a:pos x="13" y="20"/>
                </a:cxn>
              </a:cxnLst>
              <a:rect l="0" t="0" r="r" b="b"/>
              <a:pathLst>
                <a:path w="21" h="20">
                  <a:moveTo>
                    <a:pt x="13" y="20"/>
                  </a:moveTo>
                  <a:cubicBezTo>
                    <a:pt x="12" y="18"/>
                    <a:pt x="11" y="15"/>
                    <a:pt x="10" y="12"/>
                  </a:cubicBezTo>
                  <a:cubicBezTo>
                    <a:pt x="8" y="15"/>
                    <a:pt x="6" y="18"/>
                    <a:pt x="4" y="2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15"/>
                    <a:pt x="6" y="12"/>
                    <a:pt x="9" y="9"/>
                  </a:cubicBezTo>
                  <a:cubicBezTo>
                    <a:pt x="7" y="7"/>
                    <a:pt x="6" y="4"/>
                    <a:pt x="5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2"/>
                    <a:pt x="11" y="4"/>
                    <a:pt x="12" y="6"/>
                  </a:cubicBezTo>
                  <a:cubicBezTo>
                    <a:pt x="14" y="4"/>
                    <a:pt x="15" y="2"/>
                    <a:pt x="17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4"/>
                    <a:pt x="16" y="6"/>
                    <a:pt x="13" y="9"/>
                  </a:cubicBezTo>
                  <a:cubicBezTo>
                    <a:pt x="15" y="12"/>
                    <a:pt x="17" y="16"/>
                    <a:pt x="18" y="19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1" name="Freeform 14"/>
            <p:cNvSpPr>
              <a:spLocks noEditPoints="1"/>
            </p:cNvSpPr>
            <p:nvPr/>
          </p:nvSpPr>
          <p:spPr bwMode="auto">
            <a:xfrm>
              <a:off x="2946401" y="3689350"/>
              <a:ext cx="73025" cy="95250"/>
            </a:xfrm>
            <a:custGeom>
              <a:avLst/>
              <a:gdLst/>
              <a:ahLst/>
              <a:cxnLst>
                <a:cxn ang="0">
                  <a:pos x="11" y="17"/>
                </a:cxn>
                <a:cxn ang="0">
                  <a:pos x="18" y="7"/>
                </a:cxn>
                <a:cxn ang="0">
                  <a:pos x="15" y="3"/>
                </a:cxn>
                <a:cxn ang="0">
                  <a:pos x="8" y="16"/>
                </a:cxn>
                <a:cxn ang="0">
                  <a:pos x="11" y="17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17" y="0"/>
                </a:cxn>
                <a:cxn ang="0">
                  <a:pos x="23" y="7"/>
                </a:cxn>
                <a:cxn ang="0">
                  <a:pos x="12" y="20"/>
                </a:cxn>
                <a:cxn ang="0">
                  <a:pos x="7" y="19"/>
                </a:cxn>
                <a:cxn ang="0">
                  <a:pos x="5" y="30"/>
                </a:cxn>
                <a:cxn ang="0">
                  <a:pos x="0" y="30"/>
                </a:cxn>
                <a:cxn ang="0">
                  <a:pos x="6" y="0"/>
                </a:cxn>
                <a:cxn ang="0">
                  <a:pos x="11" y="0"/>
                </a:cxn>
                <a:cxn ang="0">
                  <a:pos x="10" y="3"/>
                </a:cxn>
              </a:cxnLst>
              <a:rect l="0" t="0" r="r" b="b"/>
              <a:pathLst>
                <a:path w="23" h="30">
                  <a:moveTo>
                    <a:pt x="11" y="17"/>
                  </a:moveTo>
                  <a:cubicBezTo>
                    <a:pt x="15" y="17"/>
                    <a:pt x="18" y="11"/>
                    <a:pt x="18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9" y="7"/>
                    <a:pt x="8" y="16"/>
                  </a:cubicBezTo>
                  <a:cubicBezTo>
                    <a:pt x="9" y="17"/>
                    <a:pt x="10" y="17"/>
                    <a:pt x="11" y="17"/>
                  </a:cubicBezTo>
                  <a:moveTo>
                    <a:pt x="10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2" y="1"/>
                    <a:pt x="14" y="0"/>
                    <a:pt x="17" y="0"/>
                  </a:cubicBezTo>
                  <a:cubicBezTo>
                    <a:pt x="19" y="0"/>
                    <a:pt x="23" y="1"/>
                    <a:pt x="23" y="7"/>
                  </a:cubicBezTo>
                  <a:cubicBezTo>
                    <a:pt x="23" y="12"/>
                    <a:pt x="19" y="20"/>
                    <a:pt x="12" y="20"/>
                  </a:cubicBezTo>
                  <a:cubicBezTo>
                    <a:pt x="10" y="20"/>
                    <a:pt x="8" y="20"/>
                    <a:pt x="7" y="1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2" name="Freeform 15"/>
            <p:cNvSpPr>
              <a:spLocks noEditPoints="1"/>
            </p:cNvSpPr>
            <p:nvPr/>
          </p:nvSpPr>
          <p:spPr bwMode="auto">
            <a:xfrm>
              <a:off x="3025776" y="3689350"/>
              <a:ext cx="53975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6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4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3" y="4"/>
                  </a:moveTo>
                  <a:cubicBezTo>
                    <a:pt x="13" y="3"/>
                    <a:pt x="13" y="3"/>
                    <a:pt x="11" y="3"/>
                  </a:cubicBezTo>
                  <a:cubicBezTo>
                    <a:pt x="9" y="3"/>
                    <a:pt x="7" y="5"/>
                    <a:pt x="6" y="9"/>
                  </a:cubicBezTo>
                  <a:cubicBezTo>
                    <a:pt x="9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2" y="20"/>
                    <a:pt x="9" y="20"/>
                    <a:pt x="6" y="20"/>
                  </a:cubicBezTo>
                  <a:cubicBezTo>
                    <a:pt x="3" y="20"/>
                    <a:pt x="0" y="17"/>
                    <a:pt x="0" y="13"/>
                  </a:cubicBezTo>
                  <a:cubicBezTo>
                    <a:pt x="0" y="7"/>
                    <a:pt x="5" y="0"/>
                    <a:pt x="12" y="0"/>
                  </a:cubicBezTo>
                  <a:cubicBezTo>
                    <a:pt x="15" y="0"/>
                    <a:pt x="17" y="1"/>
                    <a:pt x="17" y="4"/>
                  </a:cubicBezTo>
                  <a:cubicBezTo>
                    <a:pt x="17" y="9"/>
                    <a:pt x="10" y="12"/>
                    <a:pt x="5" y="12"/>
                  </a:cubicBezTo>
                  <a:cubicBezTo>
                    <a:pt x="5" y="13"/>
                    <a:pt x="5" y="17"/>
                    <a:pt x="9" y="17"/>
                  </a:cubicBezTo>
                  <a:cubicBezTo>
                    <a:pt x="10" y="17"/>
                    <a:pt x="12" y="16"/>
                    <a:pt x="14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3" name="Freeform 16"/>
            <p:cNvSpPr>
              <a:spLocks/>
            </p:cNvSpPr>
            <p:nvPr/>
          </p:nvSpPr>
          <p:spPr bwMode="auto">
            <a:xfrm>
              <a:off x="3086101" y="3689350"/>
              <a:ext cx="47625" cy="6350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8" y="4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3" y="5"/>
                </a:cxn>
                <a:cxn ang="0">
                  <a:pos x="11" y="4"/>
                </a:cxn>
                <a:cxn ang="0">
                  <a:pos x="6" y="10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8" y="3"/>
                </a:cxn>
              </a:cxnLst>
              <a:rect l="0" t="0" r="r" b="b"/>
              <a:pathLst>
                <a:path w="15" h="20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4"/>
                    <a:pt x="7" y="6"/>
                    <a:pt x="6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4" name="Freeform 17"/>
            <p:cNvSpPr>
              <a:spLocks/>
            </p:cNvSpPr>
            <p:nvPr/>
          </p:nvSpPr>
          <p:spPr bwMode="auto">
            <a:xfrm>
              <a:off x="3133726" y="3670300"/>
              <a:ext cx="44450" cy="82550"/>
            </a:xfrm>
            <a:custGeom>
              <a:avLst/>
              <a:gdLst/>
              <a:ahLst/>
              <a:cxnLst>
                <a:cxn ang="0">
                  <a:pos x="11" y="25"/>
                </a:cxn>
                <a:cxn ang="0">
                  <a:pos x="6" y="26"/>
                </a:cxn>
                <a:cxn ang="0">
                  <a:pos x="2" y="19"/>
                </a:cxn>
                <a:cxn ang="0">
                  <a:pos x="4" y="9"/>
                </a:cxn>
                <a:cxn ang="0">
                  <a:pos x="1" y="9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10" y="0"/>
                </a:cxn>
                <a:cxn ang="0">
                  <a:pos x="9" y="6"/>
                </a:cxn>
                <a:cxn ang="0">
                  <a:pos x="14" y="6"/>
                </a:cxn>
                <a:cxn ang="0">
                  <a:pos x="13" y="9"/>
                </a:cxn>
                <a:cxn ang="0">
                  <a:pos x="8" y="9"/>
                </a:cxn>
                <a:cxn ang="0">
                  <a:pos x="6" y="19"/>
                </a:cxn>
                <a:cxn ang="0">
                  <a:pos x="8" y="23"/>
                </a:cxn>
                <a:cxn ang="0">
                  <a:pos x="10" y="22"/>
                </a:cxn>
                <a:cxn ang="0">
                  <a:pos x="11" y="25"/>
                </a:cxn>
              </a:cxnLst>
              <a:rect l="0" t="0" r="r" b="b"/>
              <a:pathLst>
                <a:path w="14" h="26">
                  <a:moveTo>
                    <a:pt x="11" y="25"/>
                  </a:moveTo>
                  <a:cubicBezTo>
                    <a:pt x="9" y="26"/>
                    <a:pt x="7" y="26"/>
                    <a:pt x="6" y="26"/>
                  </a:cubicBezTo>
                  <a:cubicBezTo>
                    <a:pt x="2" y="26"/>
                    <a:pt x="0" y="25"/>
                    <a:pt x="2" y="1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3"/>
                    <a:pt x="7" y="23"/>
                    <a:pt x="8" y="23"/>
                  </a:cubicBezTo>
                  <a:cubicBezTo>
                    <a:pt x="9" y="23"/>
                    <a:pt x="10" y="23"/>
                    <a:pt x="10" y="22"/>
                  </a:cubicBezTo>
                  <a:lnTo>
                    <a:pt x="11" y="25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5" name="Freeform 18"/>
            <p:cNvSpPr>
              <a:spLocks noEditPoints="1"/>
            </p:cNvSpPr>
            <p:nvPr/>
          </p:nvSpPr>
          <p:spPr bwMode="auto">
            <a:xfrm>
              <a:off x="3178176" y="3659188"/>
              <a:ext cx="31750" cy="93663"/>
            </a:xfrm>
            <a:custGeom>
              <a:avLst/>
              <a:gdLst/>
              <a:ahLst/>
              <a:cxnLst>
                <a:cxn ang="0">
                  <a:pos x="4" y="3"/>
                </a:cxn>
                <a:cxn ang="0">
                  <a:pos x="8" y="0"/>
                </a:cxn>
                <a:cxn ang="0">
                  <a:pos x="10" y="3"/>
                </a:cxn>
                <a:cxn ang="0">
                  <a:pos x="7" y="6"/>
                </a:cxn>
                <a:cxn ang="0">
                  <a:pos x="4" y="3"/>
                </a:cxn>
                <a:cxn ang="0">
                  <a:pos x="8" y="9"/>
                </a:cxn>
                <a:cxn ang="0">
                  <a:pos x="5" y="29"/>
                </a:cxn>
                <a:cxn ang="0">
                  <a:pos x="0" y="29"/>
                </a:cxn>
                <a:cxn ang="0">
                  <a:pos x="4" y="9"/>
                </a:cxn>
                <a:cxn ang="0">
                  <a:pos x="8" y="9"/>
                </a:cxn>
              </a:cxnLst>
              <a:rect l="0" t="0" r="r" b="b"/>
              <a:pathLst>
                <a:path w="10" h="29">
                  <a:moveTo>
                    <a:pt x="4" y="3"/>
                  </a:moveTo>
                  <a:cubicBezTo>
                    <a:pt x="5" y="2"/>
                    <a:pt x="6" y="0"/>
                    <a:pt x="8" y="0"/>
                  </a:cubicBezTo>
                  <a:cubicBezTo>
                    <a:pt x="9" y="0"/>
                    <a:pt x="10" y="2"/>
                    <a:pt x="10" y="3"/>
                  </a:cubicBezTo>
                  <a:cubicBezTo>
                    <a:pt x="10" y="5"/>
                    <a:pt x="8" y="6"/>
                    <a:pt x="7" y="6"/>
                  </a:cubicBezTo>
                  <a:cubicBezTo>
                    <a:pt x="5" y="6"/>
                    <a:pt x="4" y="5"/>
                    <a:pt x="4" y="3"/>
                  </a:cubicBezTo>
                  <a:moveTo>
                    <a:pt x="8" y="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9"/>
                    <a:pt x="4" y="9"/>
                    <a:pt x="4" y="9"/>
                  </a:cubicBezTo>
                  <a:lnTo>
                    <a:pt x="8" y="9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6" name="Freeform 19"/>
            <p:cNvSpPr>
              <a:spLocks/>
            </p:cNvSpPr>
            <p:nvPr/>
          </p:nvSpPr>
          <p:spPr bwMode="auto">
            <a:xfrm>
              <a:off x="3206751" y="3689350"/>
              <a:ext cx="47625" cy="63500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1" y="3"/>
                </a:cxn>
                <a:cxn ang="0">
                  <a:pos x="8" y="5"/>
                </a:cxn>
                <a:cxn ang="0">
                  <a:pos x="11" y="9"/>
                </a:cxn>
                <a:cxn ang="0">
                  <a:pos x="13" y="14"/>
                </a:cxn>
                <a:cxn ang="0">
                  <a:pos x="6" y="20"/>
                </a:cxn>
                <a:cxn ang="0">
                  <a:pos x="0" y="18"/>
                </a:cxn>
                <a:cxn ang="0">
                  <a:pos x="2" y="16"/>
                </a:cxn>
                <a:cxn ang="0">
                  <a:pos x="6" y="17"/>
                </a:cxn>
                <a:cxn ang="0">
                  <a:pos x="9" y="14"/>
                </a:cxn>
                <a:cxn ang="0">
                  <a:pos x="6" y="10"/>
                </a:cxn>
                <a:cxn ang="0">
                  <a:pos x="4" y="5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4" y="3"/>
                </a:cxn>
              </a:cxnLst>
              <a:rect l="0" t="0" r="r" b="b"/>
              <a:pathLst>
                <a:path w="15" h="20">
                  <a:moveTo>
                    <a:pt x="14" y="3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10" y="3"/>
                    <a:pt x="8" y="3"/>
                    <a:pt x="8" y="5"/>
                  </a:cubicBezTo>
                  <a:cubicBezTo>
                    <a:pt x="8" y="6"/>
                    <a:pt x="9" y="7"/>
                    <a:pt x="11" y="9"/>
                  </a:cubicBezTo>
                  <a:cubicBezTo>
                    <a:pt x="12" y="11"/>
                    <a:pt x="13" y="13"/>
                    <a:pt x="13" y="14"/>
                  </a:cubicBezTo>
                  <a:cubicBezTo>
                    <a:pt x="13" y="18"/>
                    <a:pt x="10" y="20"/>
                    <a:pt x="6" y="20"/>
                  </a:cubicBezTo>
                  <a:cubicBezTo>
                    <a:pt x="3" y="20"/>
                    <a:pt x="2" y="19"/>
                    <a:pt x="0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6" y="17"/>
                  </a:cubicBezTo>
                  <a:cubicBezTo>
                    <a:pt x="7" y="17"/>
                    <a:pt x="9" y="16"/>
                    <a:pt x="9" y="14"/>
                  </a:cubicBezTo>
                  <a:cubicBezTo>
                    <a:pt x="9" y="13"/>
                    <a:pt x="8" y="12"/>
                    <a:pt x="6" y="10"/>
                  </a:cubicBezTo>
                  <a:cubicBezTo>
                    <a:pt x="4" y="8"/>
                    <a:pt x="4" y="7"/>
                    <a:pt x="4" y="5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13" y="0"/>
                    <a:pt x="14" y="0"/>
                    <a:pt x="15" y="1"/>
                  </a:cubicBezTo>
                  <a:lnTo>
                    <a:pt x="14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7" name="Freeform 20"/>
            <p:cNvSpPr>
              <a:spLocks noEditPoints="1"/>
            </p:cNvSpPr>
            <p:nvPr/>
          </p:nvSpPr>
          <p:spPr bwMode="auto">
            <a:xfrm>
              <a:off x="3260726" y="3689350"/>
              <a:ext cx="57150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6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3" y="0"/>
                </a:cxn>
                <a:cxn ang="0">
                  <a:pos x="18" y="4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4" y="15"/>
                </a:cxn>
                <a:cxn ang="0">
                  <a:pos x="15" y="18"/>
                </a:cxn>
              </a:cxnLst>
              <a:rect l="0" t="0" r="r" b="b"/>
              <a:pathLst>
                <a:path w="18" h="20">
                  <a:moveTo>
                    <a:pt x="13" y="4"/>
                  </a:moveTo>
                  <a:cubicBezTo>
                    <a:pt x="13" y="3"/>
                    <a:pt x="13" y="3"/>
                    <a:pt x="11" y="3"/>
                  </a:cubicBezTo>
                  <a:cubicBezTo>
                    <a:pt x="9" y="3"/>
                    <a:pt x="7" y="5"/>
                    <a:pt x="6" y="9"/>
                  </a:cubicBezTo>
                  <a:cubicBezTo>
                    <a:pt x="10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2" y="20"/>
                    <a:pt x="9" y="20"/>
                    <a:pt x="6" y="20"/>
                  </a:cubicBezTo>
                  <a:cubicBezTo>
                    <a:pt x="3" y="20"/>
                    <a:pt x="0" y="17"/>
                    <a:pt x="0" y="13"/>
                  </a:cubicBezTo>
                  <a:cubicBezTo>
                    <a:pt x="0" y="7"/>
                    <a:pt x="5" y="0"/>
                    <a:pt x="13" y="0"/>
                  </a:cubicBezTo>
                  <a:cubicBezTo>
                    <a:pt x="15" y="0"/>
                    <a:pt x="18" y="1"/>
                    <a:pt x="18" y="4"/>
                  </a:cubicBezTo>
                  <a:cubicBezTo>
                    <a:pt x="18" y="9"/>
                    <a:pt x="10" y="12"/>
                    <a:pt x="5" y="12"/>
                  </a:cubicBezTo>
                  <a:cubicBezTo>
                    <a:pt x="5" y="13"/>
                    <a:pt x="5" y="17"/>
                    <a:pt x="9" y="17"/>
                  </a:cubicBezTo>
                  <a:cubicBezTo>
                    <a:pt x="10" y="17"/>
                    <a:pt x="12" y="16"/>
                    <a:pt x="14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8" name="Freeform 21"/>
            <p:cNvSpPr>
              <a:spLocks/>
            </p:cNvSpPr>
            <p:nvPr/>
          </p:nvSpPr>
          <p:spPr bwMode="auto">
            <a:xfrm>
              <a:off x="3311526" y="3736975"/>
              <a:ext cx="28575" cy="38100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4"/>
                </a:cxn>
                <a:cxn ang="0">
                  <a:pos x="2" y="12"/>
                </a:cxn>
                <a:cxn ang="0">
                  <a:pos x="0" y="11"/>
                </a:cxn>
              </a:cxnLst>
              <a:rect l="0" t="0" r="r" b="b"/>
              <a:pathLst>
                <a:path w="9" h="12">
                  <a:moveTo>
                    <a:pt x="0" y="11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6" y="1"/>
                    <a:pt x="6" y="0"/>
                    <a:pt x="8" y="0"/>
                  </a:cubicBezTo>
                  <a:cubicBezTo>
                    <a:pt x="9" y="0"/>
                    <a:pt x="9" y="0"/>
                    <a:pt x="9" y="1"/>
                  </a:cubicBezTo>
                  <a:cubicBezTo>
                    <a:pt x="9" y="2"/>
                    <a:pt x="9" y="3"/>
                    <a:pt x="8" y="4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9" name="Freeform 22"/>
            <p:cNvSpPr>
              <a:spLocks noEditPoints="1"/>
            </p:cNvSpPr>
            <p:nvPr/>
          </p:nvSpPr>
          <p:spPr bwMode="auto">
            <a:xfrm>
              <a:off x="3394076" y="3689350"/>
              <a:ext cx="60325" cy="63500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11" y="2"/>
                </a:cxn>
                <a:cxn ang="0">
                  <a:pos x="5" y="11"/>
                </a:cxn>
                <a:cxn ang="0">
                  <a:pos x="9" y="17"/>
                </a:cxn>
                <a:cxn ang="0">
                  <a:pos x="14" y="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19" y="8"/>
                </a:cxn>
                <a:cxn ang="0">
                  <a:pos x="8" y="20"/>
                </a:cxn>
                <a:cxn ang="0">
                  <a:pos x="0" y="12"/>
                </a:cxn>
              </a:cxnLst>
              <a:rect l="0" t="0" r="r" b="b"/>
              <a:pathLst>
                <a:path w="19" h="20">
                  <a:moveTo>
                    <a:pt x="14" y="8"/>
                  </a:moveTo>
                  <a:cubicBezTo>
                    <a:pt x="14" y="5"/>
                    <a:pt x="13" y="2"/>
                    <a:pt x="11" y="2"/>
                  </a:cubicBezTo>
                  <a:cubicBezTo>
                    <a:pt x="6" y="2"/>
                    <a:pt x="5" y="8"/>
                    <a:pt x="5" y="11"/>
                  </a:cubicBezTo>
                  <a:cubicBezTo>
                    <a:pt x="5" y="15"/>
                    <a:pt x="6" y="17"/>
                    <a:pt x="9" y="17"/>
                  </a:cubicBezTo>
                  <a:cubicBezTo>
                    <a:pt x="11" y="17"/>
                    <a:pt x="14" y="16"/>
                    <a:pt x="14" y="8"/>
                  </a:cubicBezTo>
                  <a:moveTo>
                    <a:pt x="0" y="12"/>
                  </a:moveTo>
                  <a:cubicBezTo>
                    <a:pt x="0" y="3"/>
                    <a:pt x="6" y="0"/>
                    <a:pt x="11" y="0"/>
                  </a:cubicBezTo>
                  <a:cubicBezTo>
                    <a:pt x="17" y="0"/>
                    <a:pt x="19" y="4"/>
                    <a:pt x="19" y="8"/>
                  </a:cubicBezTo>
                  <a:cubicBezTo>
                    <a:pt x="19" y="14"/>
                    <a:pt x="15" y="20"/>
                    <a:pt x="8" y="20"/>
                  </a:cubicBezTo>
                  <a:cubicBezTo>
                    <a:pt x="3" y="20"/>
                    <a:pt x="0" y="16"/>
                    <a:pt x="0" y="1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0" name="Freeform 23"/>
            <p:cNvSpPr>
              <a:spLocks/>
            </p:cNvSpPr>
            <p:nvPr/>
          </p:nvSpPr>
          <p:spPr bwMode="auto">
            <a:xfrm>
              <a:off x="3467101" y="3689350"/>
              <a:ext cx="60325" cy="63500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11" y="16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0" y="11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5" y="11"/>
                </a:cxn>
                <a:cxn ang="0">
                  <a:pos x="5" y="14"/>
                </a:cxn>
                <a:cxn ang="0">
                  <a:pos x="6" y="17"/>
                </a:cxn>
                <a:cxn ang="0">
                  <a:pos x="13" y="7"/>
                </a:cxn>
                <a:cxn ang="0">
                  <a:pos x="14" y="0"/>
                </a:cxn>
                <a:cxn ang="0">
                  <a:pos x="19" y="0"/>
                </a:cxn>
                <a:cxn ang="0">
                  <a:pos x="15" y="20"/>
                </a:cxn>
                <a:cxn ang="0">
                  <a:pos x="11" y="20"/>
                </a:cxn>
                <a:cxn ang="0">
                  <a:pos x="11" y="16"/>
                </a:cxn>
              </a:cxnLst>
              <a:rect l="0" t="0" r="r" b="b"/>
              <a:pathLst>
                <a:path w="19" h="20">
                  <a:moveTo>
                    <a:pt x="11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9" y="19"/>
                    <a:pt x="6" y="20"/>
                    <a:pt x="4" y="20"/>
                  </a:cubicBezTo>
                  <a:cubicBezTo>
                    <a:pt x="2" y="20"/>
                    <a:pt x="0" y="19"/>
                    <a:pt x="0" y="16"/>
                  </a:cubicBezTo>
                  <a:cubicBezTo>
                    <a:pt x="0" y="15"/>
                    <a:pt x="0" y="13"/>
                    <a:pt x="0" y="1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3"/>
                    <a:pt x="5" y="13"/>
                    <a:pt x="5" y="14"/>
                  </a:cubicBezTo>
                  <a:cubicBezTo>
                    <a:pt x="5" y="16"/>
                    <a:pt x="6" y="17"/>
                    <a:pt x="6" y="17"/>
                  </a:cubicBezTo>
                  <a:cubicBezTo>
                    <a:pt x="9" y="17"/>
                    <a:pt x="12" y="12"/>
                    <a:pt x="13" y="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1" y="20"/>
                    <a:pt x="11" y="20"/>
                    <a:pt x="11" y="20"/>
                  </a:cubicBezTo>
                  <a:lnTo>
                    <a:pt x="11" y="16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1" name="Freeform 24"/>
            <p:cNvSpPr>
              <a:spLocks/>
            </p:cNvSpPr>
            <p:nvPr/>
          </p:nvSpPr>
          <p:spPr bwMode="auto">
            <a:xfrm>
              <a:off x="3533776" y="3689350"/>
              <a:ext cx="47625" cy="63500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8" y="4"/>
                </a:cxn>
                <a:cxn ang="0">
                  <a:pos x="9" y="2"/>
                </a:cxn>
                <a:cxn ang="0">
                  <a:pos x="13" y="0"/>
                </a:cxn>
                <a:cxn ang="0">
                  <a:pos x="15" y="1"/>
                </a:cxn>
                <a:cxn ang="0">
                  <a:pos x="13" y="5"/>
                </a:cxn>
                <a:cxn ang="0">
                  <a:pos x="11" y="4"/>
                </a:cxn>
                <a:cxn ang="0">
                  <a:pos x="7" y="10"/>
                </a:cxn>
                <a:cxn ang="0">
                  <a:pos x="5" y="20"/>
                </a:cxn>
                <a:cxn ang="0">
                  <a:pos x="0" y="2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3"/>
                </a:cxn>
              </a:cxnLst>
              <a:rect l="0" t="0" r="r" b="b"/>
              <a:pathLst>
                <a:path w="15" h="20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4"/>
                    <a:pt x="7" y="6"/>
                    <a:pt x="7" y="1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2" name="Freeform 25"/>
            <p:cNvSpPr>
              <a:spLocks/>
            </p:cNvSpPr>
            <p:nvPr/>
          </p:nvSpPr>
          <p:spPr bwMode="auto">
            <a:xfrm>
              <a:off x="3613151" y="3689350"/>
              <a:ext cx="47625" cy="63500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11" y="3"/>
                </a:cxn>
                <a:cxn ang="0">
                  <a:pos x="8" y="5"/>
                </a:cxn>
                <a:cxn ang="0">
                  <a:pos x="11" y="9"/>
                </a:cxn>
                <a:cxn ang="0">
                  <a:pos x="13" y="14"/>
                </a:cxn>
                <a:cxn ang="0">
                  <a:pos x="6" y="20"/>
                </a:cxn>
                <a:cxn ang="0">
                  <a:pos x="0" y="18"/>
                </a:cxn>
                <a:cxn ang="0">
                  <a:pos x="2" y="16"/>
                </a:cxn>
                <a:cxn ang="0">
                  <a:pos x="5" y="17"/>
                </a:cxn>
                <a:cxn ang="0">
                  <a:pos x="9" y="14"/>
                </a:cxn>
                <a:cxn ang="0">
                  <a:pos x="6" y="10"/>
                </a:cxn>
                <a:cxn ang="0">
                  <a:pos x="3" y="5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4" y="3"/>
                </a:cxn>
              </a:cxnLst>
              <a:rect l="0" t="0" r="r" b="b"/>
              <a:pathLst>
                <a:path w="15" h="20">
                  <a:moveTo>
                    <a:pt x="14" y="3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10" y="3"/>
                    <a:pt x="8" y="3"/>
                    <a:pt x="8" y="5"/>
                  </a:cubicBezTo>
                  <a:cubicBezTo>
                    <a:pt x="8" y="6"/>
                    <a:pt x="9" y="7"/>
                    <a:pt x="11" y="9"/>
                  </a:cubicBezTo>
                  <a:cubicBezTo>
                    <a:pt x="12" y="11"/>
                    <a:pt x="13" y="13"/>
                    <a:pt x="13" y="14"/>
                  </a:cubicBezTo>
                  <a:cubicBezTo>
                    <a:pt x="13" y="18"/>
                    <a:pt x="10" y="20"/>
                    <a:pt x="6" y="20"/>
                  </a:cubicBezTo>
                  <a:cubicBezTo>
                    <a:pt x="3" y="20"/>
                    <a:pt x="1" y="19"/>
                    <a:pt x="0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7"/>
                    <a:pt x="5" y="17"/>
                  </a:cubicBezTo>
                  <a:cubicBezTo>
                    <a:pt x="7" y="17"/>
                    <a:pt x="9" y="16"/>
                    <a:pt x="9" y="14"/>
                  </a:cubicBezTo>
                  <a:cubicBezTo>
                    <a:pt x="9" y="13"/>
                    <a:pt x="8" y="12"/>
                    <a:pt x="6" y="10"/>
                  </a:cubicBezTo>
                  <a:cubicBezTo>
                    <a:pt x="4" y="8"/>
                    <a:pt x="3" y="7"/>
                    <a:pt x="3" y="5"/>
                  </a:cubicBezTo>
                  <a:cubicBezTo>
                    <a:pt x="3" y="1"/>
                    <a:pt x="7" y="0"/>
                    <a:pt x="10" y="0"/>
                  </a:cubicBezTo>
                  <a:cubicBezTo>
                    <a:pt x="13" y="0"/>
                    <a:pt x="14" y="0"/>
                    <a:pt x="15" y="1"/>
                  </a:cubicBezTo>
                  <a:lnTo>
                    <a:pt x="14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3" name="Freeform 26"/>
            <p:cNvSpPr>
              <a:spLocks noEditPoints="1"/>
            </p:cNvSpPr>
            <p:nvPr/>
          </p:nvSpPr>
          <p:spPr bwMode="auto">
            <a:xfrm>
              <a:off x="3667126" y="3689350"/>
              <a:ext cx="63500" cy="63500"/>
            </a:xfrm>
            <a:custGeom>
              <a:avLst/>
              <a:gdLst/>
              <a:ahLst/>
              <a:cxnLst>
                <a:cxn ang="0">
                  <a:pos x="15" y="8"/>
                </a:cxn>
                <a:cxn ang="0">
                  <a:pos x="11" y="2"/>
                </a:cxn>
                <a:cxn ang="0">
                  <a:pos x="5" y="11"/>
                </a:cxn>
                <a:cxn ang="0">
                  <a:pos x="10" y="17"/>
                </a:cxn>
                <a:cxn ang="0">
                  <a:pos x="15" y="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20" y="8"/>
                </a:cxn>
                <a:cxn ang="0">
                  <a:pos x="9" y="20"/>
                </a:cxn>
                <a:cxn ang="0">
                  <a:pos x="0" y="12"/>
                </a:cxn>
              </a:cxnLst>
              <a:rect l="0" t="0" r="r" b="b"/>
              <a:pathLst>
                <a:path w="20" h="20">
                  <a:moveTo>
                    <a:pt x="15" y="8"/>
                  </a:moveTo>
                  <a:cubicBezTo>
                    <a:pt x="15" y="5"/>
                    <a:pt x="14" y="2"/>
                    <a:pt x="11" y="2"/>
                  </a:cubicBezTo>
                  <a:cubicBezTo>
                    <a:pt x="7" y="2"/>
                    <a:pt x="5" y="8"/>
                    <a:pt x="5" y="11"/>
                  </a:cubicBezTo>
                  <a:cubicBezTo>
                    <a:pt x="5" y="15"/>
                    <a:pt x="7" y="17"/>
                    <a:pt x="10" y="17"/>
                  </a:cubicBezTo>
                  <a:cubicBezTo>
                    <a:pt x="11" y="17"/>
                    <a:pt x="15" y="16"/>
                    <a:pt x="15" y="8"/>
                  </a:cubicBezTo>
                  <a:moveTo>
                    <a:pt x="0" y="12"/>
                  </a:moveTo>
                  <a:cubicBezTo>
                    <a:pt x="0" y="3"/>
                    <a:pt x="7" y="0"/>
                    <a:pt x="11" y="0"/>
                  </a:cubicBezTo>
                  <a:cubicBezTo>
                    <a:pt x="18" y="0"/>
                    <a:pt x="20" y="4"/>
                    <a:pt x="20" y="8"/>
                  </a:cubicBezTo>
                  <a:cubicBezTo>
                    <a:pt x="20" y="14"/>
                    <a:pt x="16" y="20"/>
                    <a:pt x="9" y="20"/>
                  </a:cubicBezTo>
                  <a:cubicBezTo>
                    <a:pt x="4" y="20"/>
                    <a:pt x="0" y="16"/>
                    <a:pt x="0" y="1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4" name="Freeform 27"/>
            <p:cNvSpPr>
              <a:spLocks/>
            </p:cNvSpPr>
            <p:nvPr/>
          </p:nvSpPr>
          <p:spPr bwMode="auto">
            <a:xfrm>
              <a:off x="3740151" y="3689350"/>
              <a:ext cx="63500" cy="63500"/>
            </a:xfrm>
            <a:custGeom>
              <a:avLst/>
              <a:gdLst/>
              <a:ahLst/>
              <a:cxnLst>
                <a:cxn ang="0">
                  <a:pos x="12" y="16"/>
                </a:cxn>
                <a:cxn ang="0">
                  <a:pos x="12" y="16"/>
                </a:cxn>
                <a:cxn ang="0">
                  <a:pos x="5" y="20"/>
                </a:cxn>
                <a:cxn ang="0">
                  <a:pos x="0" y="16"/>
                </a:cxn>
                <a:cxn ang="0">
                  <a:pos x="1" y="11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6" y="11"/>
                </a:cxn>
                <a:cxn ang="0">
                  <a:pos x="5" y="14"/>
                </a:cxn>
                <a:cxn ang="0">
                  <a:pos x="7" y="17"/>
                </a:cxn>
                <a:cxn ang="0">
                  <a:pos x="14" y="7"/>
                </a:cxn>
                <a:cxn ang="0">
                  <a:pos x="15" y="0"/>
                </a:cxn>
                <a:cxn ang="0">
                  <a:pos x="20" y="0"/>
                </a:cxn>
                <a:cxn ang="0">
                  <a:pos x="16" y="20"/>
                </a:cxn>
                <a:cxn ang="0">
                  <a:pos x="11" y="20"/>
                </a:cxn>
                <a:cxn ang="0">
                  <a:pos x="12" y="16"/>
                </a:cxn>
              </a:cxnLst>
              <a:rect l="0" t="0" r="r" b="b"/>
              <a:pathLst>
                <a:path w="20" h="20">
                  <a:moveTo>
                    <a:pt x="12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9" y="19"/>
                    <a:pt x="7" y="20"/>
                    <a:pt x="5" y="20"/>
                  </a:cubicBezTo>
                  <a:cubicBezTo>
                    <a:pt x="3" y="20"/>
                    <a:pt x="0" y="19"/>
                    <a:pt x="0" y="16"/>
                  </a:cubicBezTo>
                  <a:cubicBezTo>
                    <a:pt x="0" y="15"/>
                    <a:pt x="0" y="13"/>
                    <a:pt x="1" y="1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3"/>
                    <a:pt x="5" y="13"/>
                    <a:pt x="5" y="14"/>
                  </a:cubicBezTo>
                  <a:cubicBezTo>
                    <a:pt x="5" y="16"/>
                    <a:pt x="7" y="17"/>
                    <a:pt x="7" y="17"/>
                  </a:cubicBezTo>
                  <a:cubicBezTo>
                    <a:pt x="9" y="17"/>
                    <a:pt x="13" y="12"/>
                    <a:pt x="14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1" y="20"/>
                    <a:pt x="11" y="20"/>
                    <a:pt x="11" y="20"/>
                  </a:cubicBezTo>
                  <a:lnTo>
                    <a:pt x="12" y="16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5" name="Freeform 28"/>
            <p:cNvSpPr>
              <a:spLocks/>
            </p:cNvSpPr>
            <p:nvPr/>
          </p:nvSpPr>
          <p:spPr bwMode="auto">
            <a:xfrm>
              <a:off x="3810001" y="3689350"/>
              <a:ext cx="49213" cy="63500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4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2" y="5"/>
                </a:cxn>
                <a:cxn ang="0">
                  <a:pos x="11" y="4"/>
                </a:cxn>
                <a:cxn ang="0">
                  <a:pos x="6" y="10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7" y="3"/>
                </a:cxn>
              </a:cxnLst>
              <a:rect l="0" t="0" r="r" b="b"/>
              <a:pathLst>
                <a:path w="15" h="20">
                  <a:moveTo>
                    <a:pt x="7" y="3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1" y="0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9" y="4"/>
                    <a:pt x="7" y="6"/>
                    <a:pt x="6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6" name="Freeform 29"/>
            <p:cNvSpPr>
              <a:spLocks/>
            </p:cNvSpPr>
            <p:nvPr/>
          </p:nvSpPr>
          <p:spPr bwMode="auto">
            <a:xfrm>
              <a:off x="3856038" y="3689350"/>
              <a:ext cx="53975" cy="63500"/>
            </a:xfrm>
            <a:custGeom>
              <a:avLst/>
              <a:gdLst/>
              <a:ahLst/>
              <a:cxnLst>
                <a:cxn ang="0">
                  <a:pos x="15" y="18"/>
                </a:cxn>
                <a:cxn ang="0">
                  <a:pos x="8" y="20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17" y="2"/>
                </a:cxn>
                <a:cxn ang="0">
                  <a:pos x="15" y="4"/>
                </a:cxn>
                <a:cxn ang="0">
                  <a:pos x="11" y="3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3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5" y="18"/>
                  </a:moveTo>
                  <a:cubicBezTo>
                    <a:pt x="12" y="20"/>
                    <a:pt x="11" y="20"/>
                    <a:pt x="8" y="20"/>
                  </a:cubicBezTo>
                  <a:cubicBezTo>
                    <a:pt x="3" y="20"/>
                    <a:pt x="0" y="17"/>
                    <a:pt x="0" y="12"/>
                  </a:cubicBezTo>
                  <a:cubicBezTo>
                    <a:pt x="0" y="6"/>
                    <a:pt x="4" y="0"/>
                    <a:pt x="11" y="0"/>
                  </a:cubicBezTo>
                  <a:cubicBezTo>
                    <a:pt x="14" y="0"/>
                    <a:pt x="15" y="0"/>
                    <a:pt x="17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3" y="3"/>
                    <a:pt x="11" y="3"/>
                  </a:cubicBezTo>
                  <a:cubicBezTo>
                    <a:pt x="8" y="3"/>
                    <a:pt x="5" y="7"/>
                    <a:pt x="5" y="12"/>
                  </a:cubicBezTo>
                  <a:cubicBezTo>
                    <a:pt x="5" y="14"/>
                    <a:pt x="7" y="17"/>
                    <a:pt x="9" y="17"/>
                  </a:cubicBezTo>
                  <a:cubicBezTo>
                    <a:pt x="11" y="17"/>
                    <a:pt x="12" y="16"/>
                    <a:pt x="13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7" name="Freeform 30"/>
            <p:cNvSpPr>
              <a:spLocks noEditPoints="1"/>
            </p:cNvSpPr>
            <p:nvPr/>
          </p:nvSpPr>
          <p:spPr bwMode="auto">
            <a:xfrm>
              <a:off x="3913188" y="3689350"/>
              <a:ext cx="53975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5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8" y="17"/>
                </a:cxn>
                <a:cxn ang="0">
                  <a:pos x="13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3" y="4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9" y="3"/>
                    <a:pt x="6" y="5"/>
                    <a:pt x="5" y="9"/>
                  </a:cubicBezTo>
                  <a:cubicBezTo>
                    <a:pt x="9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1" y="20"/>
                    <a:pt x="8" y="20"/>
                    <a:pt x="6" y="20"/>
                  </a:cubicBez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4" y="0"/>
                    <a:pt x="12" y="0"/>
                  </a:cubicBezTo>
                  <a:cubicBezTo>
                    <a:pt x="14" y="0"/>
                    <a:pt x="17" y="1"/>
                    <a:pt x="17" y="4"/>
                  </a:cubicBezTo>
                  <a:cubicBezTo>
                    <a:pt x="17" y="9"/>
                    <a:pt x="9" y="12"/>
                    <a:pt x="5" y="12"/>
                  </a:cubicBezTo>
                  <a:cubicBezTo>
                    <a:pt x="5" y="13"/>
                    <a:pt x="5" y="17"/>
                    <a:pt x="8" y="17"/>
                  </a:cubicBezTo>
                  <a:cubicBezTo>
                    <a:pt x="10" y="17"/>
                    <a:pt x="11" y="16"/>
                    <a:pt x="13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8" name="Freeform 31"/>
            <p:cNvSpPr>
              <a:spLocks noEditPoints="1"/>
            </p:cNvSpPr>
            <p:nvPr/>
          </p:nvSpPr>
          <p:spPr bwMode="auto">
            <a:xfrm>
              <a:off x="4008438" y="3689350"/>
              <a:ext cx="60325" cy="63500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11" y="2"/>
                </a:cxn>
                <a:cxn ang="0">
                  <a:pos x="5" y="11"/>
                </a:cxn>
                <a:cxn ang="0">
                  <a:pos x="9" y="17"/>
                </a:cxn>
                <a:cxn ang="0">
                  <a:pos x="14" y="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19" y="8"/>
                </a:cxn>
                <a:cxn ang="0">
                  <a:pos x="8" y="20"/>
                </a:cxn>
                <a:cxn ang="0">
                  <a:pos x="0" y="12"/>
                </a:cxn>
              </a:cxnLst>
              <a:rect l="0" t="0" r="r" b="b"/>
              <a:pathLst>
                <a:path w="19" h="20">
                  <a:moveTo>
                    <a:pt x="14" y="8"/>
                  </a:moveTo>
                  <a:cubicBezTo>
                    <a:pt x="14" y="5"/>
                    <a:pt x="13" y="2"/>
                    <a:pt x="11" y="2"/>
                  </a:cubicBezTo>
                  <a:cubicBezTo>
                    <a:pt x="6" y="2"/>
                    <a:pt x="5" y="8"/>
                    <a:pt x="5" y="11"/>
                  </a:cubicBezTo>
                  <a:cubicBezTo>
                    <a:pt x="5" y="15"/>
                    <a:pt x="6" y="17"/>
                    <a:pt x="9" y="17"/>
                  </a:cubicBezTo>
                  <a:cubicBezTo>
                    <a:pt x="11" y="17"/>
                    <a:pt x="14" y="16"/>
                    <a:pt x="14" y="8"/>
                  </a:cubicBezTo>
                  <a:moveTo>
                    <a:pt x="0" y="12"/>
                  </a:moveTo>
                  <a:cubicBezTo>
                    <a:pt x="0" y="3"/>
                    <a:pt x="6" y="0"/>
                    <a:pt x="11" y="0"/>
                  </a:cubicBezTo>
                  <a:cubicBezTo>
                    <a:pt x="17" y="0"/>
                    <a:pt x="19" y="4"/>
                    <a:pt x="19" y="8"/>
                  </a:cubicBezTo>
                  <a:cubicBezTo>
                    <a:pt x="19" y="14"/>
                    <a:pt x="15" y="20"/>
                    <a:pt x="8" y="20"/>
                  </a:cubicBezTo>
                  <a:cubicBezTo>
                    <a:pt x="3" y="20"/>
                    <a:pt x="0" y="16"/>
                    <a:pt x="0" y="1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9" name="Freeform 32"/>
            <p:cNvSpPr>
              <a:spLocks/>
            </p:cNvSpPr>
            <p:nvPr/>
          </p:nvSpPr>
          <p:spPr bwMode="auto">
            <a:xfrm>
              <a:off x="4078288" y="3659188"/>
              <a:ext cx="50800" cy="93663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4" y="12"/>
                </a:cxn>
                <a:cxn ang="0">
                  <a:pos x="1" y="12"/>
                </a:cxn>
                <a:cxn ang="0">
                  <a:pos x="1" y="9"/>
                </a:cxn>
                <a:cxn ang="0">
                  <a:pos x="4" y="9"/>
                </a:cxn>
                <a:cxn ang="0">
                  <a:pos x="5" y="7"/>
                </a:cxn>
                <a:cxn ang="0">
                  <a:pos x="12" y="0"/>
                </a:cxn>
                <a:cxn ang="0">
                  <a:pos x="16" y="1"/>
                </a:cxn>
                <a:cxn ang="0">
                  <a:pos x="14" y="3"/>
                </a:cxn>
                <a:cxn ang="0">
                  <a:pos x="12" y="3"/>
                </a:cxn>
                <a:cxn ang="0">
                  <a:pos x="10" y="6"/>
                </a:cxn>
                <a:cxn ang="0">
                  <a:pos x="9" y="9"/>
                </a:cxn>
                <a:cxn ang="0">
                  <a:pos x="13" y="9"/>
                </a:cxn>
                <a:cxn ang="0">
                  <a:pos x="13" y="12"/>
                </a:cxn>
                <a:cxn ang="0">
                  <a:pos x="8" y="12"/>
                </a:cxn>
                <a:cxn ang="0">
                  <a:pos x="5" y="29"/>
                </a:cxn>
                <a:cxn ang="0">
                  <a:pos x="0" y="29"/>
                </a:cxn>
              </a:cxnLst>
              <a:rect l="0" t="0" r="r" b="b"/>
              <a:pathLst>
                <a:path w="16" h="29">
                  <a:moveTo>
                    <a:pt x="0" y="29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2"/>
                    <a:pt x="9" y="0"/>
                    <a:pt x="12" y="0"/>
                  </a:cubicBezTo>
                  <a:cubicBezTo>
                    <a:pt x="13" y="0"/>
                    <a:pt x="14" y="0"/>
                    <a:pt x="16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3" y="3"/>
                    <a:pt x="12" y="3"/>
                  </a:cubicBezTo>
                  <a:cubicBezTo>
                    <a:pt x="12" y="3"/>
                    <a:pt x="10" y="3"/>
                    <a:pt x="10" y="6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5" y="29"/>
                    <a:pt x="5" y="29"/>
                    <a:pt x="5" y="29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0" name="Freeform 33"/>
            <p:cNvSpPr>
              <a:spLocks noEditPoints="1"/>
            </p:cNvSpPr>
            <p:nvPr/>
          </p:nvSpPr>
          <p:spPr bwMode="auto">
            <a:xfrm>
              <a:off x="4154488" y="3689350"/>
              <a:ext cx="53975" cy="63500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0" y="3"/>
                </a:cxn>
                <a:cxn ang="0">
                  <a:pos x="5" y="9"/>
                </a:cxn>
                <a:cxn ang="0">
                  <a:pos x="12" y="4"/>
                </a:cxn>
                <a:cxn ang="0">
                  <a:pos x="14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8" y="17"/>
                </a:cxn>
                <a:cxn ang="0">
                  <a:pos x="13" y="15"/>
                </a:cxn>
                <a:cxn ang="0">
                  <a:pos x="14" y="18"/>
                </a:cxn>
              </a:cxnLst>
              <a:rect l="0" t="0" r="r" b="b"/>
              <a:pathLst>
                <a:path w="17" h="20">
                  <a:moveTo>
                    <a:pt x="12" y="4"/>
                  </a:moveTo>
                  <a:cubicBezTo>
                    <a:pt x="12" y="3"/>
                    <a:pt x="12" y="3"/>
                    <a:pt x="10" y="3"/>
                  </a:cubicBezTo>
                  <a:cubicBezTo>
                    <a:pt x="8" y="3"/>
                    <a:pt x="6" y="5"/>
                    <a:pt x="5" y="9"/>
                  </a:cubicBezTo>
                  <a:cubicBezTo>
                    <a:pt x="9" y="9"/>
                    <a:pt x="12" y="7"/>
                    <a:pt x="12" y="4"/>
                  </a:cubicBezTo>
                  <a:moveTo>
                    <a:pt x="14" y="18"/>
                  </a:moveTo>
                  <a:cubicBezTo>
                    <a:pt x="11" y="20"/>
                    <a:pt x="8" y="20"/>
                    <a:pt x="6" y="20"/>
                  </a:cubicBez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4" y="0"/>
                    <a:pt x="12" y="0"/>
                  </a:cubicBezTo>
                  <a:cubicBezTo>
                    <a:pt x="14" y="0"/>
                    <a:pt x="17" y="1"/>
                    <a:pt x="17" y="4"/>
                  </a:cubicBezTo>
                  <a:cubicBezTo>
                    <a:pt x="17" y="9"/>
                    <a:pt x="9" y="12"/>
                    <a:pt x="5" y="12"/>
                  </a:cubicBezTo>
                  <a:cubicBezTo>
                    <a:pt x="4" y="13"/>
                    <a:pt x="4" y="17"/>
                    <a:pt x="8" y="17"/>
                  </a:cubicBezTo>
                  <a:cubicBezTo>
                    <a:pt x="9" y="17"/>
                    <a:pt x="11" y="16"/>
                    <a:pt x="13" y="15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1" name="Freeform 34"/>
            <p:cNvSpPr>
              <a:spLocks/>
            </p:cNvSpPr>
            <p:nvPr/>
          </p:nvSpPr>
          <p:spPr bwMode="auto">
            <a:xfrm>
              <a:off x="4211638" y="3689350"/>
              <a:ext cx="63500" cy="63500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16" y="0"/>
                </a:cxn>
                <a:cxn ang="0">
                  <a:pos x="20" y="4"/>
                </a:cxn>
                <a:cxn ang="0">
                  <a:pos x="19" y="8"/>
                </a:cxn>
                <a:cxn ang="0">
                  <a:pos x="17" y="20"/>
                </a:cxn>
                <a:cxn ang="0">
                  <a:pos x="12" y="20"/>
                </a:cxn>
                <a:cxn ang="0">
                  <a:pos x="15" y="9"/>
                </a:cxn>
                <a:cxn ang="0">
                  <a:pos x="15" y="6"/>
                </a:cxn>
                <a:cxn ang="0">
                  <a:pos x="13" y="3"/>
                </a:cxn>
                <a:cxn ang="0">
                  <a:pos x="6" y="13"/>
                </a:cxn>
                <a:cxn ang="0">
                  <a:pos x="5" y="20"/>
                </a:cxn>
                <a:cxn ang="0">
                  <a:pos x="0" y="2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4"/>
                </a:cxn>
              </a:cxnLst>
              <a:rect l="0" t="0" r="r" b="b"/>
              <a:pathLst>
                <a:path w="20" h="20"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3" y="0"/>
                    <a:pt x="16" y="0"/>
                  </a:cubicBezTo>
                  <a:cubicBezTo>
                    <a:pt x="18" y="0"/>
                    <a:pt x="20" y="1"/>
                    <a:pt x="20" y="4"/>
                  </a:cubicBezTo>
                  <a:cubicBezTo>
                    <a:pt x="20" y="5"/>
                    <a:pt x="20" y="7"/>
                    <a:pt x="19" y="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7"/>
                    <a:pt x="15" y="6"/>
                    <a:pt x="15" y="6"/>
                  </a:cubicBezTo>
                  <a:cubicBezTo>
                    <a:pt x="15" y="4"/>
                    <a:pt x="14" y="3"/>
                    <a:pt x="13" y="3"/>
                  </a:cubicBezTo>
                  <a:cubicBezTo>
                    <a:pt x="11" y="3"/>
                    <a:pt x="7" y="8"/>
                    <a:pt x="6" y="1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4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2" name="Freeform 35"/>
            <p:cNvSpPr>
              <a:spLocks noEditPoints="1"/>
            </p:cNvSpPr>
            <p:nvPr/>
          </p:nvSpPr>
          <p:spPr bwMode="auto">
            <a:xfrm>
              <a:off x="4284663" y="3689350"/>
              <a:ext cx="53975" cy="635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1" y="3"/>
                </a:cxn>
                <a:cxn ang="0">
                  <a:pos x="6" y="9"/>
                </a:cxn>
                <a:cxn ang="0">
                  <a:pos x="13" y="4"/>
                </a:cxn>
                <a:cxn ang="0">
                  <a:pos x="15" y="18"/>
                </a:cxn>
                <a:cxn ang="0">
                  <a:pos x="6" y="20"/>
                </a:cxn>
                <a:cxn ang="0">
                  <a:pos x="0" y="13"/>
                </a:cxn>
                <a:cxn ang="0">
                  <a:pos x="12" y="0"/>
                </a:cxn>
                <a:cxn ang="0">
                  <a:pos x="17" y="4"/>
                </a:cxn>
                <a:cxn ang="0">
                  <a:pos x="5" y="12"/>
                </a:cxn>
                <a:cxn ang="0">
                  <a:pos x="9" y="17"/>
                </a:cxn>
                <a:cxn ang="0">
                  <a:pos x="14" y="15"/>
                </a:cxn>
                <a:cxn ang="0">
                  <a:pos x="15" y="18"/>
                </a:cxn>
              </a:cxnLst>
              <a:rect l="0" t="0" r="r" b="b"/>
              <a:pathLst>
                <a:path w="17" h="20">
                  <a:moveTo>
                    <a:pt x="13" y="4"/>
                  </a:moveTo>
                  <a:cubicBezTo>
                    <a:pt x="13" y="3"/>
                    <a:pt x="12" y="3"/>
                    <a:pt x="11" y="3"/>
                  </a:cubicBezTo>
                  <a:cubicBezTo>
                    <a:pt x="9" y="3"/>
                    <a:pt x="7" y="5"/>
                    <a:pt x="6" y="9"/>
                  </a:cubicBezTo>
                  <a:cubicBezTo>
                    <a:pt x="9" y="9"/>
                    <a:pt x="13" y="7"/>
                    <a:pt x="13" y="4"/>
                  </a:cubicBezTo>
                  <a:moveTo>
                    <a:pt x="15" y="18"/>
                  </a:moveTo>
                  <a:cubicBezTo>
                    <a:pt x="12" y="20"/>
                    <a:pt x="8" y="20"/>
                    <a:pt x="6" y="20"/>
                  </a:cubicBezTo>
                  <a:cubicBezTo>
                    <a:pt x="3" y="20"/>
                    <a:pt x="0" y="17"/>
                    <a:pt x="0" y="13"/>
                  </a:cubicBezTo>
                  <a:cubicBezTo>
                    <a:pt x="0" y="7"/>
                    <a:pt x="5" y="0"/>
                    <a:pt x="12" y="0"/>
                  </a:cubicBezTo>
                  <a:cubicBezTo>
                    <a:pt x="15" y="0"/>
                    <a:pt x="17" y="1"/>
                    <a:pt x="17" y="4"/>
                  </a:cubicBezTo>
                  <a:cubicBezTo>
                    <a:pt x="17" y="9"/>
                    <a:pt x="10" y="12"/>
                    <a:pt x="5" y="12"/>
                  </a:cubicBezTo>
                  <a:cubicBezTo>
                    <a:pt x="5" y="13"/>
                    <a:pt x="5" y="17"/>
                    <a:pt x="9" y="17"/>
                  </a:cubicBezTo>
                  <a:cubicBezTo>
                    <a:pt x="10" y="17"/>
                    <a:pt x="12" y="16"/>
                    <a:pt x="14" y="15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3" name="Freeform 36"/>
            <p:cNvSpPr>
              <a:spLocks/>
            </p:cNvSpPr>
            <p:nvPr/>
          </p:nvSpPr>
          <p:spPr bwMode="auto">
            <a:xfrm>
              <a:off x="4344988" y="3689350"/>
              <a:ext cx="47625" cy="63500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4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2" y="5"/>
                </a:cxn>
                <a:cxn ang="0">
                  <a:pos x="11" y="4"/>
                </a:cxn>
                <a:cxn ang="0">
                  <a:pos x="6" y="10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7" y="3"/>
                </a:cxn>
              </a:cxnLst>
              <a:rect l="0" t="0" r="r" b="b"/>
              <a:pathLst>
                <a:path w="15" h="20">
                  <a:moveTo>
                    <a:pt x="7" y="3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1" y="0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1" y="4"/>
                    <a:pt x="11" y="4"/>
                  </a:cubicBezTo>
                  <a:cubicBezTo>
                    <a:pt x="9" y="4"/>
                    <a:pt x="7" y="6"/>
                    <a:pt x="6" y="1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4" name="Freeform 37"/>
            <p:cNvSpPr>
              <a:spLocks noEditPoints="1"/>
            </p:cNvSpPr>
            <p:nvPr/>
          </p:nvSpPr>
          <p:spPr bwMode="auto">
            <a:xfrm>
              <a:off x="4386263" y="3689350"/>
              <a:ext cx="73025" cy="95250"/>
            </a:xfrm>
            <a:custGeom>
              <a:avLst/>
              <a:gdLst/>
              <a:ahLst/>
              <a:cxnLst>
                <a:cxn ang="0">
                  <a:pos x="13" y="3"/>
                </a:cxn>
                <a:cxn ang="0">
                  <a:pos x="7" y="13"/>
                </a:cxn>
                <a:cxn ang="0">
                  <a:pos x="10" y="17"/>
                </a:cxn>
                <a:cxn ang="0">
                  <a:pos x="17" y="4"/>
                </a:cxn>
                <a:cxn ang="0">
                  <a:pos x="13" y="3"/>
                </a:cxn>
                <a:cxn ang="0">
                  <a:pos x="19" y="18"/>
                </a:cxn>
                <a:cxn ang="0">
                  <a:pos x="7" y="30"/>
                </a:cxn>
                <a:cxn ang="0">
                  <a:pos x="0" y="28"/>
                </a:cxn>
                <a:cxn ang="0">
                  <a:pos x="1" y="25"/>
                </a:cxn>
                <a:cxn ang="0">
                  <a:pos x="7" y="26"/>
                </a:cxn>
                <a:cxn ang="0">
                  <a:pos x="14" y="20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4" y="18"/>
                </a:cxn>
                <a:cxn ang="0">
                  <a:pos x="8" y="20"/>
                </a:cxn>
                <a:cxn ang="0">
                  <a:pos x="2" y="13"/>
                </a:cxn>
                <a:cxn ang="0">
                  <a:pos x="13" y="0"/>
                </a:cxn>
                <a:cxn ang="0">
                  <a:pos x="17" y="1"/>
                </a:cxn>
                <a:cxn ang="0">
                  <a:pos x="18" y="0"/>
                </a:cxn>
                <a:cxn ang="0">
                  <a:pos x="23" y="0"/>
                </a:cxn>
                <a:cxn ang="0">
                  <a:pos x="19" y="18"/>
                </a:cxn>
              </a:cxnLst>
              <a:rect l="0" t="0" r="r" b="b"/>
              <a:pathLst>
                <a:path w="23" h="30">
                  <a:moveTo>
                    <a:pt x="13" y="3"/>
                  </a:moveTo>
                  <a:cubicBezTo>
                    <a:pt x="11" y="3"/>
                    <a:pt x="7" y="6"/>
                    <a:pt x="7" y="13"/>
                  </a:cubicBezTo>
                  <a:cubicBezTo>
                    <a:pt x="7" y="15"/>
                    <a:pt x="8" y="17"/>
                    <a:pt x="10" y="17"/>
                  </a:cubicBezTo>
                  <a:cubicBezTo>
                    <a:pt x="12" y="17"/>
                    <a:pt x="16" y="14"/>
                    <a:pt x="17" y="4"/>
                  </a:cubicBezTo>
                  <a:cubicBezTo>
                    <a:pt x="16" y="3"/>
                    <a:pt x="15" y="3"/>
                    <a:pt x="13" y="3"/>
                  </a:cubicBezTo>
                  <a:moveTo>
                    <a:pt x="19" y="18"/>
                  </a:moveTo>
                  <a:cubicBezTo>
                    <a:pt x="17" y="27"/>
                    <a:pt x="12" y="30"/>
                    <a:pt x="7" y="30"/>
                  </a:cubicBezTo>
                  <a:cubicBezTo>
                    <a:pt x="4" y="30"/>
                    <a:pt x="2" y="29"/>
                    <a:pt x="0" y="28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6"/>
                    <a:pt x="5" y="26"/>
                    <a:pt x="7" y="26"/>
                  </a:cubicBezTo>
                  <a:cubicBezTo>
                    <a:pt x="10" y="26"/>
                    <a:pt x="13" y="24"/>
                    <a:pt x="14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1" y="20"/>
                    <a:pt x="8" y="20"/>
                  </a:cubicBezTo>
                  <a:cubicBezTo>
                    <a:pt x="4" y="20"/>
                    <a:pt x="2" y="17"/>
                    <a:pt x="2" y="13"/>
                  </a:cubicBezTo>
                  <a:cubicBezTo>
                    <a:pt x="2" y="7"/>
                    <a:pt x="7" y="0"/>
                    <a:pt x="13" y="0"/>
                  </a:cubicBezTo>
                  <a:cubicBezTo>
                    <a:pt x="15" y="0"/>
                    <a:pt x="16" y="0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9" y="18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5" name="Freeform 38"/>
            <p:cNvSpPr>
              <a:spLocks/>
            </p:cNvSpPr>
            <p:nvPr/>
          </p:nvSpPr>
          <p:spPr bwMode="auto">
            <a:xfrm>
              <a:off x="4465638" y="3689350"/>
              <a:ext cx="60325" cy="952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15"/>
                </a:cxn>
                <a:cxn ang="0">
                  <a:pos x="8" y="15"/>
                </a:cxn>
                <a:cxn ang="0">
                  <a:pos x="15" y="0"/>
                </a:cxn>
                <a:cxn ang="0">
                  <a:pos x="19" y="1"/>
                </a:cxn>
                <a:cxn ang="0">
                  <a:pos x="3" y="30"/>
                </a:cxn>
                <a:cxn ang="0">
                  <a:pos x="0" y="29"/>
                </a:cxn>
                <a:cxn ang="0">
                  <a:pos x="4" y="19"/>
                </a:cxn>
                <a:cxn ang="0">
                  <a:pos x="1" y="0"/>
                </a:cxn>
                <a:cxn ang="0">
                  <a:pos x="6" y="0"/>
                </a:cxn>
              </a:cxnLst>
              <a:rect l="0" t="0" r="r" b="b"/>
              <a:pathLst>
                <a:path w="19" h="30">
                  <a:moveTo>
                    <a:pt x="6" y="0"/>
                  </a:moveTo>
                  <a:cubicBezTo>
                    <a:pt x="6" y="4"/>
                    <a:pt x="7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1"/>
                    <a:pt x="13" y="4"/>
                    <a:pt x="15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3" y="11"/>
                    <a:pt x="8" y="20"/>
                    <a:pt x="3" y="3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rcala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5241" y="292185"/>
            <a:ext cx="4609087" cy="523220"/>
          </a:xfrm>
        </p:spPr>
        <p:txBody>
          <a:bodyPr anchor="t">
            <a:noAutofit/>
          </a:bodyPr>
          <a:lstStyle>
            <a:lvl1pPr algn="l">
              <a:defRPr sz="2800" b="1" cap="small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fr-FR" dirty="0"/>
          </a:p>
        </p:txBody>
      </p:sp>
      <p:grpSp>
        <p:nvGrpSpPr>
          <p:cNvPr id="4" name="Group 3"/>
          <p:cNvGrpSpPr/>
          <p:nvPr/>
        </p:nvGrpSpPr>
        <p:grpSpPr>
          <a:xfrm>
            <a:off x="7435540" y="6245218"/>
            <a:ext cx="1346297" cy="389816"/>
            <a:chOff x="5553266" y="4461946"/>
            <a:chExt cx="1858347" cy="496688"/>
          </a:xfrm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5935660" y="4588940"/>
              <a:ext cx="304786" cy="207424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6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5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3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89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6820385" y="4588940"/>
              <a:ext cx="304786" cy="207424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7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6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4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4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90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240445" y="4588940"/>
              <a:ext cx="272332" cy="207424"/>
            </a:xfrm>
            <a:custGeom>
              <a:avLst/>
              <a:gdLst/>
              <a:ahLst/>
              <a:cxnLst>
                <a:cxn ang="0">
                  <a:pos x="93" y="32"/>
                </a:cxn>
                <a:cxn ang="0">
                  <a:pos x="93" y="14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67" y="17"/>
                </a:cxn>
                <a:cxn ang="0">
                  <a:pos x="72" y="23"/>
                </a:cxn>
                <a:cxn ang="0">
                  <a:pos x="67" y="28"/>
                </a:cxn>
                <a:cxn ang="0">
                  <a:pos x="0" y="28"/>
                </a:cxn>
                <a:cxn ang="0">
                  <a:pos x="0" y="73"/>
                </a:cxn>
                <a:cxn ang="0">
                  <a:pos x="21" y="73"/>
                </a:cxn>
                <a:cxn ang="0">
                  <a:pos x="21" y="45"/>
                </a:cxn>
                <a:cxn ang="0">
                  <a:pos x="52" y="45"/>
                </a:cxn>
                <a:cxn ang="0">
                  <a:pos x="70" y="73"/>
                </a:cxn>
                <a:cxn ang="0">
                  <a:pos x="96" y="73"/>
                </a:cxn>
                <a:cxn ang="0">
                  <a:pos x="76" y="45"/>
                </a:cxn>
                <a:cxn ang="0">
                  <a:pos x="79" y="45"/>
                </a:cxn>
                <a:cxn ang="0">
                  <a:pos x="93" y="32"/>
                </a:cxn>
              </a:cxnLst>
              <a:rect l="0" t="0" r="r" b="b"/>
              <a:pathLst>
                <a:path w="96" h="73">
                  <a:moveTo>
                    <a:pt x="93" y="32"/>
                  </a:moveTo>
                  <a:cubicBezTo>
                    <a:pt x="93" y="14"/>
                    <a:pt x="93" y="14"/>
                    <a:pt x="93" y="14"/>
                  </a:cubicBezTo>
                  <a:cubicBezTo>
                    <a:pt x="93" y="6"/>
                    <a:pt x="87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72" y="20"/>
                    <a:pt x="72" y="23"/>
                  </a:cubicBezTo>
                  <a:cubicBezTo>
                    <a:pt x="72" y="25"/>
                    <a:pt x="69" y="28"/>
                    <a:pt x="67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87" y="45"/>
                    <a:pt x="93" y="39"/>
                    <a:pt x="93" y="3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6538176" y="4588940"/>
              <a:ext cx="259632" cy="207424"/>
            </a:xfrm>
            <a:custGeom>
              <a:avLst/>
              <a:gdLst/>
              <a:ahLst/>
              <a:cxnLst>
                <a:cxn ang="0">
                  <a:pos x="92" y="59"/>
                </a:cxn>
                <a:cxn ang="0">
                  <a:pos x="92" y="41"/>
                </a:cxn>
                <a:cxn ang="0">
                  <a:pos x="78" y="28"/>
                </a:cxn>
                <a:cxn ang="0">
                  <a:pos x="26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92" y="17"/>
                </a:cxn>
                <a:cxn ang="0">
                  <a:pos x="92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0" y="32"/>
                </a:cxn>
                <a:cxn ang="0">
                  <a:pos x="14" y="45"/>
                </a:cxn>
                <a:cxn ang="0">
                  <a:pos x="66" y="45"/>
                </a:cxn>
                <a:cxn ang="0">
                  <a:pos x="71" y="50"/>
                </a:cxn>
                <a:cxn ang="0">
                  <a:pos x="66" y="55"/>
                </a:cxn>
                <a:cxn ang="0">
                  <a:pos x="0" y="55"/>
                </a:cxn>
                <a:cxn ang="0">
                  <a:pos x="0" y="73"/>
                </a:cxn>
                <a:cxn ang="0">
                  <a:pos x="78" y="73"/>
                </a:cxn>
                <a:cxn ang="0">
                  <a:pos x="92" y="59"/>
                </a:cxn>
              </a:cxnLst>
              <a:rect l="0" t="0" r="r" b="b"/>
              <a:pathLst>
                <a:path w="92" h="73">
                  <a:moveTo>
                    <a:pt x="92" y="59"/>
                  </a:moveTo>
                  <a:cubicBezTo>
                    <a:pt x="92" y="41"/>
                    <a:pt x="92" y="41"/>
                    <a:pt x="92" y="41"/>
                  </a:cubicBezTo>
                  <a:cubicBezTo>
                    <a:pt x="92" y="34"/>
                    <a:pt x="86" y="28"/>
                    <a:pt x="78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3" y="28"/>
                    <a:pt x="21" y="25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9"/>
                    <a:pt x="6" y="45"/>
                    <a:pt x="14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8" y="45"/>
                    <a:pt x="71" y="47"/>
                    <a:pt x="71" y="50"/>
                  </a:cubicBezTo>
                  <a:cubicBezTo>
                    <a:pt x="71" y="53"/>
                    <a:pt x="68" y="55"/>
                    <a:pt x="66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6" y="73"/>
                    <a:pt x="92" y="67"/>
                    <a:pt x="92" y="59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5553266" y="4586118"/>
              <a:ext cx="356995" cy="210246"/>
            </a:xfrm>
            <a:custGeom>
              <a:avLst/>
              <a:gdLst/>
              <a:ahLst/>
              <a:cxnLst>
                <a:cxn ang="0">
                  <a:pos x="106" y="0"/>
                </a:cxn>
                <a:cxn ang="0">
                  <a:pos x="88" y="10"/>
                </a:cxn>
                <a:cxn ang="0">
                  <a:pos x="63" y="55"/>
                </a:cxn>
                <a:cxn ang="0">
                  <a:pos x="38" y="1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74"/>
                </a:cxn>
                <a:cxn ang="0">
                  <a:pos x="21" y="74"/>
                </a:cxn>
                <a:cxn ang="0">
                  <a:pos x="21" y="29"/>
                </a:cxn>
                <a:cxn ang="0">
                  <a:pos x="24" y="26"/>
                </a:cxn>
                <a:cxn ang="0">
                  <a:pos x="26" y="27"/>
                </a:cxn>
                <a:cxn ang="0">
                  <a:pos x="53" y="74"/>
                </a:cxn>
                <a:cxn ang="0">
                  <a:pos x="73" y="74"/>
                </a:cxn>
                <a:cxn ang="0">
                  <a:pos x="100" y="27"/>
                </a:cxn>
                <a:cxn ang="0">
                  <a:pos x="102" y="26"/>
                </a:cxn>
                <a:cxn ang="0">
                  <a:pos x="105" y="29"/>
                </a:cxn>
                <a:cxn ang="0">
                  <a:pos x="105" y="74"/>
                </a:cxn>
                <a:cxn ang="0">
                  <a:pos x="126" y="74"/>
                </a:cxn>
                <a:cxn ang="0">
                  <a:pos x="126" y="20"/>
                </a:cxn>
                <a:cxn ang="0">
                  <a:pos x="106" y="0"/>
                </a:cxn>
              </a:cxnLst>
              <a:rect l="0" t="0" r="r" b="b"/>
              <a:pathLst>
                <a:path w="126" h="74">
                  <a:moveTo>
                    <a:pt x="106" y="0"/>
                  </a:moveTo>
                  <a:cubicBezTo>
                    <a:pt x="98" y="0"/>
                    <a:pt x="92" y="4"/>
                    <a:pt x="88" y="10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4" y="4"/>
                    <a:pt x="28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2" y="26"/>
                    <a:pt x="24" y="26"/>
                  </a:cubicBezTo>
                  <a:cubicBezTo>
                    <a:pt x="25" y="26"/>
                    <a:pt x="26" y="26"/>
                    <a:pt x="26" y="2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3" y="74"/>
                    <a:pt x="100" y="27"/>
                    <a:pt x="100" y="27"/>
                  </a:cubicBezTo>
                  <a:cubicBezTo>
                    <a:pt x="100" y="26"/>
                    <a:pt x="101" y="26"/>
                    <a:pt x="102" y="26"/>
                  </a:cubicBezTo>
                  <a:cubicBezTo>
                    <a:pt x="104" y="26"/>
                    <a:pt x="105" y="27"/>
                    <a:pt x="105" y="29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6" y="9"/>
                    <a:pt x="117" y="0"/>
                    <a:pt x="106" y="0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7125170" y="4461946"/>
              <a:ext cx="286443" cy="496688"/>
            </a:xfrm>
            <a:custGeom>
              <a:avLst/>
              <a:gdLst/>
              <a:ahLst/>
              <a:cxnLst>
                <a:cxn ang="0">
                  <a:pos x="80" y="14"/>
                </a:cxn>
                <a:cxn ang="0">
                  <a:pos x="80" y="95"/>
                </a:cxn>
                <a:cxn ang="0">
                  <a:pos x="77" y="98"/>
                </a:cxn>
                <a:cxn ang="0">
                  <a:pos x="75" y="97"/>
                </a:cxn>
                <a:cxn ang="0">
                  <a:pos x="36" y="50"/>
                </a:cxn>
                <a:cxn ang="0">
                  <a:pos x="20" y="42"/>
                </a:cxn>
                <a:cxn ang="0">
                  <a:pos x="0" y="63"/>
                </a:cxn>
                <a:cxn ang="0">
                  <a:pos x="0" y="175"/>
                </a:cxn>
                <a:cxn ang="0">
                  <a:pos x="21" y="161"/>
                </a:cxn>
                <a:cxn ang="0">
                  <a:pos x="21" y="68"/>
                </a:cxn>
                <a:cxn ang="0">
                  <a:pos x="24" y="65"/>
                </a:cxn>
                <a:cxn ang="0">
                  <a:pos x="26" y="66"/>
                </a:cxn>
                <a:cxn ang="0">
                  <a:pos x="65" y="113"/>
                </a:cxn>
                <a:cxn ang="0">
                  <a:pos x="81" y="120"/>
                </a:cxn>
                <a:cxn ang="0">
                  <a:pos x="101" y="100"/>
                </a:cxn>
                <a:cxn ang="0">
                  <a:pos x="101" y="0"/>
                </a:cxn>
                <a:cxn ang="0">
                  <a:pos x="80" y="14"/>
                </a:cxn>
              </a:cxnLst>
              <a:rect l="0" t="0" r="r" b="b"/>
              <a:pathLst>
                <a:path w="101" h="175">
                  <a:moveTo>
                    <a:pt x="80" y="14"/>
                  </a:moveTo>
                  <a:cubicBezTo>
                    <a:pt x="80" y="95"/>
                    <a:pt x="80" y="95"/>
                    <a:pt x="80" y="95"/>
                  </a:cubicBezTo>
                  <a:cubicBezTo>
                    <a:pt x="80" y="97"/>
                    <a:pt x="79" y="98"/>
                    <a:pt x="77" y="98"/>
                  </a:cubicBezTo>
                  <a:cubicBezTo>
                    <a:pt x="76" y="98"/>
                    <a:pt x="76" y="98"/>
                    <a:pt x="75" y="97"/>
                  </a:cubicBezTo>
                  <a:cubicBezTo>
                    <a:pt x="75" y="97"/>
                    <a:pt x="36" y="50"/>
                    <a:pt x="36" y="50"/>
                  </a:cubicBezTo>
                  <a:cubicBezTo>
                    <a:pt x="32" y="45"/>
                    <a:pt x="27" y="42"/>
                    <a:pt x="20" y="42"/>
                  </a:cubicBezTo>
                  <a:cubicBezTo>
                    <a:pt x="9" y="42"/>
                    <a:pt x="0" y="51"/>
                    <a:pt x="0" y="63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1" y="66"/>
                    <a:pt x="22" y="65"/>
                    <a:pt x="24" y="65"/>
                  </a:cubicBezTo>
                  <a:cubicBezTo>
                    <a:pt x="25" y="65"/>
                    <a:pt x="26" y="65"/>
                    <a:pt x="26" y="66"/>
                  </a:cubicBezTo>
                  <a:cubicBezTo>
                    <a:pt x="26" y="66"/>
                    <a:pt x="65" y="113"/>
                    <a:pt x="65" y="113"/>
                  </a:cubicBezTo>
                  <a:cubicBezTo>
                    <a:pt x="69" y="118"/>
                    <a:pt x="75" y="120"/>
                    <a:pt x="81" y="120"/>
                  </a:cubicBezTo>
                  <a:cubicBezTo>
                    <a:pt x="92" y="120"/>
                    <a:pt x="101" y="111"/>
                    <a:pt x="101" y="100"/>
                  </a:cubicBezTo>
                  <a:cubicBezTo>
                    <a:pt x="101" y="0"/>
                    <a:pt x="101" y="0"/>
                    <a:pt x="101" y="0"/>
                  </a:cubicBezTo>
                  <a:lnTo>
                    <a:pt x="80" y="14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885241" y="1257066"/>
            <a:ext cx="4609087" cy="4553530"/>
          </a:xfrm>
        </p:spPr>
        <p:txBody>
          <a:bodyPr>
            <a:noAutofit/>
          </a:bodyPr>
          <a:lstStyle>
            <a:lvl1pPr marL="315913" indent="-315913">
              <a:spcAft>
                <a:spcPts val="400"/>
              </a:spcAft>
              <a:buClr>
                <a:schemeClr val="accent4"/>
              </a:buClr>
              <a:buFont typeface="Wingdings 2" pitchFamily="18" charset="2"/>
              <a:buChar char="¾"/>
              <a:defRPr sz="2400" b="1" cap="small" baseline="0"/>
            </a:lvl1pPr>
            <a:lvl2pPr marL="631825" indent="-200025">
              <a:spcAft>
                <a:spcPts val="400"/>
              </a:spcAft>
              <a:buClr>
                <a:schemeClr val="accent1"/>
              </a:buClr>
              <a:buFont typeface="Wingdings 2" pitchFamily="18" charset="2"/>
              <a:buChar char="¡"/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Rectangle 39"/>
          <p:cNvSpPr>
            <a:spLocks noChangeArrowheads="1"/>
          </p:cNvSpPr>
          <p:nvPr/>
        </p:nvSpPr>
        <p:spPr bwMode="auto">
          <a:xfrm>
            <a:off x="0" y="0"/>
            <a:ext cx="9144000" cy="107950"/>
          </a:xfrm>
          <a:prstGeom prst="rect">
            <a:avLst/>
          </a:prstGeom>
          <a:solidFill>
            <a:srgbClr val="E94E0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b="1281"/>
          <a:stretch/>
        </p:blipFill>
        <p:spPr>
          <a:xfrm>
            <a:off x="0" y="109579"/>
            <a:ext cx="3251689" cy="674842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rcalai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"/>
            <a:ext cx="3236860" cy="6858000"/>
          </a:xfrm>
          <a:prstGeom prst="rect">
            <a:avLst/>
          </a:prstGeom>
          <a:solidFill>
            <a:srgbClr val="CA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39"/>
          <p:cNvSpPr txBox="1"/>
          <p:nvPr/>
        </p:nvSpPr>
        <p:spPr>
          <a:xfrm>
            <a:off x="807151" y="3167391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cap="small" dirty="0">
                <a:solidFill>
                  <a:schemeClr val="accent4"/>
                </a:solidFill>
                <a:latin typeface="+mj-lt"/>
              </a:rPr>
              <a:t>Content</a:t>
            </a:r>
            <a:endParaRPr lang="fr-FR" sz="2800" cap="small" dirty="0">
              <a:solidFill>
                <a:schemeClr val="accent4"/>
              </a:solidFill>
              <a:latin typeface="+mj-lt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435540" y="6245218"/>
            <a:ext cx="1346297" cy="389816"/>
            <a:chOff x="5553266" y="4461946"/>
            <a:chExt cx="1858347" cy="496688"/>
          </a:xfrm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5935660" y="4588940"/>
              <a:ext cx="304786" cy="207424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6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5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3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89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6820385" y="4588940"/>
              <a:ext cx="304786" cy="207424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7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6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4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4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90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240445" y="4588940"/>
              <a:ext cx="272332" cy="207424"/>
            </a:xfrm>
            <a:custGeom>
              <a:avLst/>
              <a:gdLst/>
              <a:ahLst/>
              <a:cxnLst>
                <a:cxn ang="0">
                  <a:pos x="93" y="32"/>
                </a:cxn>
                <a:cxn ang="0">
                  <a:pos x="93" y="14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67" y="17"/>
                </a:cxn>
                <a:cxn ang="0">
                  <a:pos x="72" y="23"/>
                </a:cxn>
                <a:cxn ang="0">
                  <a:pos x="67" y="28"/>
                </a:cxn>
                <a:cxn ang="0">
                  <a:pos x="0" y="28"/>
                </a:cxn>
                <a:cxn ang="0">
                  <a:pos x="0" y="73"/>
                </a:cxn>
                <a:cxn ang="0">
                  <a:pos x="21" y="73"/>
                </a:cxn>
                <a:cxn ang="0">
                  <a:pos x="21" y="45"/>
                </a:cxn>
                <a:cxn ang="0">
                  <a:pos x="52" y="45"/>
                </a:cxn>
                <a:cxn ang="0">
                  <a:pos x="70" y="73"/>
                </a:cxn>
                <a:cxn ang="0">
                  <a:pos x="96" y="73"/>
                </a:cxn>
                <a:cxn ang="0">
                  <a:pos x="76" y="45"/>
                </a:cxn>
                <a:cxn ang="0">
                  <a:pos x="79" y="45"/>
                </a:cxn>
                <a:cxn ang="0">
                  <a:pos x="93" y="32"/>
                </a:cxn>
              </a:cxnLst>
              <a:rect l="0" t="0" r="r" b="b"/>
              <a:pathLst>
                <a:path w="96" h="73">
                  <a:moveTo>
                    <a:pt x="93" y="32"/>
                  </a:moveTo>
                  <a:cubicBezTo>
                    <a:pt x="93" y="14"/>
                    <a:pt x="93" y="14"/>
                    <a:pt x="93" y="14"/>
                  </a:cubicBezTo>
                  <a:cubicBezTo>
                    <a:pt x="93" y="6"/>
                    <a:pt x="87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72" y="20"/>
                    <a:pt x="72" y="23"/>
                  </a:cubicBezTo>
                  <a:cubicBezTo>
                    <a:pt x="72" y="25"/>
                    <a:pt x="69" y="28"/>
                    <a:pt x="67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87" y="45"/>
                    <a:pt x="93" y="39"/>
                    <a:pt x="93" y="3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6538176" y="4588940"/>
              <a:ext cx="259632" cy="207424"/>
            </a:xfrm>
            <a:custGeom>
              <a:avLst/>
              <a:gdLst/>
              <a:ahLst/>
              <a:cxnLst>
                <a:cxn ang="0">
                  <a:pos x="92" y="59"/>
                </a:cxn>
                <a:cxn ang="0">
                  <a:pos x="92" y="41"/>
                </a:cxn>
                <a:cxn ang="0">
                  <a:pos x="78" y="28"/>
                </a:cxn>
                <a:cxn ang="0">
                  <a:pos x="26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92" y="17"/>
                </a:cxn>
                <a:cxn ang="0">
                  <a:pos x="92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0" y="32"/>
                </a:cxn>
                <a:cxn ang="0">
                  <a:pos x="14" y="45"/>
                </a:cxn>
                <a:cxn ang="0">
                  <a:pos x="66" y="45"/>
                </a:cxn>
                <a:cxn ang="0">
                  <a:pos x="71" y="50"/>
                </a:cxn>
                <a:cxn ang="0">
                  <a:pos x="66" y="55"/>
                </a:cxn>
                <a:cxn ang="0">
                  <a:pos x="0" y="55"/>
                </a:cxn>
                <a:cxn ang="0">
                  <a:pos x="0" y="73"/>
                </a:cxn>
                <a:cxn ang="0">
                  <a:pos x="78" y="73"/>
                </a:cxn>
                <a:cxn ang="0">
                  <a:pos x="92" y="59"/>
                </a:cxn>
              </a:cxnLst>
              <a:rect l="0" t="0" r="r" b="b"/>
              <a:pathLst>
                <a:path w="92" h="73">
                  <a:moveTo>
                    <a:pt x="92" y="59"/>
                  </a:moveTo>
                  <a:cubicBezTo>
                    <a:pt x="92" y="41"/>
                    <a:pt x="92" y="41"/>
                    <a:pt x="92" y="41"/>
                  </a:cubicBezTo>
                  <a:cubicBezTo>
                    <a:pt x="92" y="34"/>
                    <a:pt x="86" y="28"/>
                    <a:pt x="78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3" y="28"/>
                    <a:pt x="21" y="25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9"/>
                    <a:pt x="6" y="45"/>
                    <a:pt x="14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8" y="45"/>
                    <a:pt x="71" y="47"/>
                    <a:pt x="71" y="50"/>
                  </a:cubicBezTo>
                  <a:cubicBezTo>
                    <a:pt x="71" y="53"/>
                    <a:pt x="68" y="55"/>
                    <a:pt x="66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6" y="73"/>
                    <a:pt x="92" y="67"/>
                    <a:pt x="92" y="59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5553266" y="4586118"/>
              <a:ext cx="356995" cy="210246"/>
            </a:xfrm>
            <a:custGeom>
              <a:avLst/>
              <a:gdLst/>
              <a:ahLst/>
              <a:cxnLst>
                <a:cxn ang="0">
                  <a:pos x="106" y="0"/>
                </a:cxn>
                <a:cxn ang="0">
                  <a:pos x="88" y="10"/>
                </a:cxn>
                <a:cxn ang="0">
                  <a:pos x="63" y="55"/>
                </a:cxn>
                <a:cxn ang="0">
                  <a:pos x="38" y="1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74"/>
                </a:cxn>
                <a:cxn ang="0">
                  <a:pos x="21" y="74"/>
                </a:cxn>
                <a:cxn ang="0">
                  <a:pos x="21" y="29"/>
                </a:cxn>
                <a:cxn ang="0">
                  <a:pos x="24" y="26"/>
                </a:cxn>
                <a:cxn ang="0">
                  <a:pos x="26" y="27"/>
                </a:cxn>
                <a:cxn ang="0">
                  <a:pos x="53" y="74"/>
                </a:cxn>
                <a:cxn ang="0">
                  <a:pos x="73" y="74"/>
                </a:cxn>
                <a:cxn ang="0">
                  <a:pos x="100" y="27"/>
                </a:cxn>
                <a:cxn ang="0">
                  <a:pos x="102" y="26"/>
                </a:cxn>
                <a:cxn ang="0">
                  <a:pos x="105" y="29"/>
                </a:cxn>
                <a:cxn ang="0">
                  <a:pos x="105" y="74"/>
                </a:cxn>
                <a:cxn ang="0">
                  <a:pos x="126" y="74"/>
                </a:cxn>
                <a:cxn ang="0">
                  <a:pos x="126" y="20"/>
                </a:cxn>
                <a:cxn ang="0">
                  <a:pos x="106" y="0"/>
                </a:cxn>
              </a:cxnLst>
              <a:rect l="0" t="0" r="r" b="b"/>
              <a:pathLst>
                <a:path w="126" h="74">
                  <a:moveTo>
                    <a:pt x="106" y="0"/>
                  </a:moveTo>
                  <a:cubicBezTo>
                    <a:pt x="98" y="0"/>
                    <a:pt x="92" y="4"/>
                    <a:pt x="88" y="10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4" y="4"/>
                    <a:pt x="28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2" y="26"/>
                    <a:pt x="24" y="26"/>
                  </a:cubicBezTo>
                  <a:cubicBezTo>
                    <a:pt x="25" y="26"/>
                    <a:pt x="26" y="26"/>
                    <a:pt x="26" y="2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3" y="74"/>
                    <a:pt x="100" y="27"/>
                    <a:pt x="100" y="27"/>
                  </a:cubicBezTo>
                  <a:cubicBezTo>
                    <a:pt x="100" y="26"/>
                    <a:pt x="101" y="26"/>
                    <a:pt x="102" y="26"/>
                  </a:cubicBezTo>
                  <a:cubicBezTo>
                    <a:pt x="104" y="26"/>
                    <a:pt x="105" y="27"/>
                    <a:pt x="105" y="29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6" y="9"/>
                    <a:pt x="117" y="0"/>
                    <a:pt x="106" y="0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7125170" y="4461946"/>
              <a:ext cx="286443" cy="496688"/>
            </a:xfrm>
            <a:custGeom>
              <a:avLst/>
              <a:gdLst/>
              <a:ahLst/>
              <a:cxnLst>
                <a:cxn ang="0">
                  <a:pos x="80" y="14"/>
                </a:cxn>
                <a:cxn ang="0">
                  <a:pos x="80" y="95"/>
                </a:cxn>
                <a:cxn ang="0">
                  <a:pos x="77" y="98"/>
                </a:cxn>
                <a:cxn ang="0">
                  <a:pos x="75" y="97"/>
                </a:cxn>
                <a:cxn ang="0">
                  <a:pos x="36" y="50"/>
                </a:cxn>
                <a:cxn ang="0">
                  <a:pos x="20" y="42"/>
                </a:cxn>
                <a:cxn ang="0">
                  <a:pos x="0" y="63"/>
                </a:cxn>
                <a:cxn ang="0">
                  <a:pos x="0" y="175"/>
                </a:cxn>
                <a:cxn ang="0">
                  <a:pos x="21" y="161"/>
                </a:cxn>
                <a:cxn ang="0">
                  <a:pos x="21" y="68"/>
                </a:cxn>
                <a:cxn ang="0">
                  <a:pos x="24" y="65"/>
                </a:cxn>
                <a:cxn ang="0">
                  <a:pos x="26" y="66"/>
                </a:cxn>
                <a:cxn ang="0">
                  <a:pos x="65" y="113"/>
                </a:cxn>
                <a:cxn ang="0">
                  <a:pos x="81" y="120"/>
                </a:cxn>
                <a:cxn ang="0">
                  <a:pos x="101" y="100"/>
                </a:cxn>
                <a:cxn ang="0">
                  <a:pos x="101" y="0"/>
                </a:cxn>
                <a:cxn ang="0">
                  <a:pos x="80" y="14"/>
                </a:cxn>
              </a:cxnLst>
              <a:rect l="0" t="0" r="r" b="b"/>
              <a:pathLst>
                <a:path w="101" h="175">
                  <a:moveTo>
                    <a:pt x="80" y="14"/>
                  </a:moveTo>
                  <a:cubicBezTo>
                    <a:pt x="80" y="95"/>
                    <a:pt x="80" y="95"/>
                    <a:pt x="80" y="95"/>
                  </a:cubicBezTo>
                  <a:cubicBezTo>
                    <a:pt x="80" y="97"/>
                    <a:pt x="79" y="98"/>
                    <a:pt x="77" y="98"/>
                  </a:cubicBezTo>
                  <a:cubicBezTo>
                    <a:pt x="76" y="98"/>
                    <a:pt x="76" y="98"/>
                    <a:pt x="75" y="97"/>
                  </a:cubicBezTo>
                  <a:cubicBezTo>
                    <a:pt x="75" y="97"/>
                    <a:pt x="36" y="50"/>
                    <a:pt x="36" y="50"/>
                  </a:cubicBezTo>
                  <a:cubicBezTo>
                    <a:pt x="32" y="45"/>
                    <a:pt x="27" y="42"/>
                    <a:pt x="20" y="42"/>
                  </a:cubicBezTo>
                  <a:cubicBezTo>
                    <a:pt x="9" y="42"/>
                    <a:pt x="0" y="51"/>
                    <a:pt x="0" y="63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1" y="66"/>
                    <a:pt x="22" y="65"/>
                    <a:pt x="24" y="65"/>
                  </a:cubicBezTo>
                  <a:cubicBezTo>
                    <a:pt x="25" y="65"/>
                    <a:pt x="26" y="65"/>
                    <a:pt x="26" y="66"/>
                  </a:cubicBezTo>
                  <a:cubicBezTo>
                    <a:pt x="26" y="66"/>
                    <a:pt x="65" y="113"/>
                    <a:pt x="65" y="113"/>
                  </a:cubicBezTo>
                  <a:cubicBezTo>
                    <a:pt x="69" y="118"/>
                    <a:pt x="75" y="120"/>
                    <a:pt x="81" y="120"/>
                  </a:cubicBezTo>
                  <a:cubicBezTo>
                    <a:pt x="92" y="120"/>
                    <a:pt x="101" y="111"/>
                    <a:pt x="101" y="100"/>
                  </a:cubicBezTo>
                  <a:cubicBezTo>
                    <a:pt x="101" y="0"/>
                    <a:pt x="101" y="0"/>
                    <a:pt x="101" y="0"/>
                  </a:cubicBezTo>
                  <a:lnTo>
                    <a:pt x="80" y="14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885241" y="1257066"/>
            <a:ext cx="4609087" cy="4553530"/>
          </a:xfrm>
        </p:spPr>
        <p:txBody>
          <a:bodyPr>
            <a:noAutofit/>
          </a:bodyPr>
          <a:lstStyle>
            <a:lvl1pPr marL="315913" indent="-315913">
              <a:spcAft>
                <a:spcPts val="400"/>
              </a:spcAft>
              <a:buClr>
                <a:schemeClr val="accent4"/>
              </a:buClr>
              <a:buFont typeface="Wingdings 2" pitchFamily="18" charset="2"/>
              <a:buChar char="¾"/>
              <a:defRPr sz="2400" b="1" cap="small" baseline="0"/>
            </a:lvl1pPr>
            <a:lvl2pPr marL="631825" indent="-200025">
              <a:spcAft>
                <a:spcPts val="400"/>
              </a:spcAft>
              <a:buClr>
                <a:schemeClr val="accent1"/>
              </a:buClr>
              <a:buFont typeface="Wingdings 2" pitchFamily="18" charset="2"/>
              <a:buChar char="¡"/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39"/>
          <p:cNvSpPr>
            <a:spLocks noChangeArrowheads="1"/>
          </p:cNvSpPr>
          <p:nvPr/>
        </p:nvSpPr>
        <p:spPr bwMode="auto">
          <a:xfrm>
            <a:off x="0" y="0"/>
            <a:ext cx="9144000" cy="107950"/>
          </a:xfrm>
          <a:prstGeom prst="rect">
            <a:avLst/>
          </a:prstGeom>
          <a:solidFill>
            <a:srgbClr val="E94E0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&amp;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65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" y="1589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600200"/>
            <a:ext cx="5075238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pic>
        <p:nvPicPr>
          <p:cNvPr id="4" name="Picture 24" descr="C:\Users\Home\Desktop\Zineb\SIMAJE\Prospects\L'Argus de la presse\Ombre.pn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6208" y="6122902"/>
            <a:ext cx="2980592" cy="8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706208" y="1600200"/>
            <a:ext cx="2980592" cy="4525962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buNone/>
              <a:defRPr sz="1800" b="0"/>
            </a:lvl1pPr>
          </a:lstStyle>
          <a:p>
            <a:r>
              <a:rPr lang="fr-FR" dirty="0"/>
              <a:t>Photo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57199" y="2265376"/>
            <a:ext cx="3804129" cy="3476626"/>
          </a:xfrm>
          <a:prstGeom prst="rect">
            <a:avLst/>
          </a:prstGeom>
          <a:solidFill>
            <a:schemeClr val="bg1"/>
          </a:solidFill>
          <a:ln w="9525">
            <a:solidFill>
              <a:srgbClr val="00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882671" y="2265376"/>
            <a:ext cx="3804129" cy="3476626"/>
          </a:xfrm>
          <a:prstGeom prst="rect">
            <a:avLst/>
          </a:prstGeom>
          <a:solidFill>
            <a:schemeClr val="bg1"/>
          </a:solidFill>
          <a:ln w="9525">
            <a:solidFill>
              <a:srgbClr val="00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828481"/>
            <a:ext cx="3804128" cy="430887"/>
          </a:xfrm>
        </p:spPr>
        <p:txBody>
          <a:bodyPr anchor="ctr"/>
          <a:lstStyle>
            <a:lvl1pPr marL="0" indent="0" algn="ctr">
              <a:buNone/>
              <a:defRPr sz="1600" cap="none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noProof="0" dirty="0"/>
              <a:t>Titre 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882671" y="1828481"/>
            <a:ext cx="3804128" cy="430887"/>
          </a:xfrm>
          <a:solidFill>
            <a:schemeClr val="accent2"/>
          </a:solidFill>
          <a:ln w="9525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2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2"/>
          </p:nvPr>
        </p:nvSpPr>
        <p:spPr>
          <a:xfrm>
            <a:off x="559766" y="2393964"/>
            <a:ext cx="3598997" cy="3219450"/>
          </a:xfrm>
        </p:spPr>
        <p:txBody>
          <a:bodyPr anchor="ctr"/>
          <a:lstStyle>
            <a:lvl1pPr algn="ctr">
              <a:buNone/>
              <a:defRPr sz="1800" b="0"/>
            </a:lvl1pPr>
          </a:lstStyle>
          <a:p>
            <a:r>
              <a:rPr lang="en-US"/>
              <a:t>Click icon to add chart</a:t>
            </a:r>
            <a:endParaRPr lang="fr-FR" dirty="0"/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4985238" y="2393964"/>
            <a:ext cx="3598997" cy="3219450"/>
          </a:xfrm>
        </p:spPr>
        <p:txBody>
          <a:bodyPr anchor="ctr"/>
          <a:lstStyle>
            <a:lvl1pPr algn="ctr">
              <a:buNone/>
              <a:defRPr sz="1800" b="0"/>
            </a:lvl1pPr>
          </a:lstStyle>
          <a:p>
            <a:r>
              <a:rPr lang="en-US"/>
              <a:t>Click icon to add chart</a:t>
            </a:r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465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" y="1589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959" y="6616661"/>
            <a:ext cx="145392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" noProof="0" dirty="0">
                <a:solidFill>
                  <a:schemeClr val="accent1"/>
                </a:solidFill>
              </a:rPr>
              <a:t>Name of the presentation - date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6616661"/>
            <a:ext cx="2527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6A895693-0027-4F28-9367-92E39A51F51C}" type="slidenum">
              <a:rPr lang="fr-FR" sz="800" smtClean="0">
                <a:solidFill>
                  <a:schemeClr val="accent1"/>
                </a:solidFill>
              </a:rPr>
              <a:pPr algn="ctr"/>
              <a:t>‹#›</a:t>
            </a:fld>
            <a:endParaRPr lang="fr-FR" sz="800" dirty="0">
              <a:solidFill>
                <a:schemeClr val="accent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09978" y="6599635"/>
            <a:ext cx="0" cy="15716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6505573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8028969" y="6577039"/>
            <a:ext cx="698862" cy="202352"/>
            <a:chOff x="4930625" y="3208512"/>
            <a:chExt cx="2921301" cy="780788"/>
          </a:xfrm>
        </p:grpSpPr>
        <p:sp>
          <p:nvSpPr>
            <p:cNvPr id="16" name="Freeform 6"/>
            <p:cNvSpPr>
              <a:spLocks noEditPoints="1"/>
            </p:cNvSpPr>
            <p:nvPr/>
          </p:nvSpPr>
          <p:spPr bwMode="auto">
            <a:xfrm>
              <a:off x="5531744" y="3408145"/>
              <a:ext cx="479120" cy="326068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6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5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3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89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" name="Freeform 7"/>
            <p:cNvSpPr>
              <a:spLocks noEditPoints="1"/>
            </p:cNvSpPr>
            <p:nvPr/>
          </p:nvSpPr>
          <p:spPr bwMode="auto">
            <a:xfrm>
              <a:off x="6922521" y="3408145"/>
              <a:ext cx="479120" cy="326068"/>
            </a:xfrm>
            <a:custGeom>
              <a:avLst/>
              <a:gdLst/>
              <a:ahLst/>
              <a:cxnLst>
                <a:cxn ang="0">
                  <a:pos x="78" y="28"/>
                </a:cxn>
                <a:cxn ang="0">
                  <a:pos x="21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73" y="17"/>
                </a:cxn>
                <a:cxn ang="0">
                  <a:pos x="78" y="23"/>
                </a:cxn>
                <a:cxn ang="0">
                  <a:pos x="78" y="28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21" y="73"/>
                </a:cxn>
                <a:cxn ang="0">
                  <a:pos x="108" y="73"/>
                </a:cxn>
                <a:cxn ang="0">
                  <a:pos x="108" y="55"/>
                </a:cxn>
                <a:cxn ang="0">
                  <a:pos x="27" y="55"/>
                </a:cxn>
                <a:cxn ang="0">
                  <a:pos x="21" y="50"/>
                </a:cxn>
                <a:cxn ang="0">
                  <a:pos x="21" y="45"/>
                </a:cxn>
                <a:cxn ang="0">
                  <a:pos x="86" y="45"/>
                </a:cxn>
                <a:cxn ang="0">
                  <a:pos x="99" y="32"/>
                </a:cxn>
                <a:cxn ang="0">
                  <a:pos x="99" y="20"/>
                </a:cxn>
                <a:cxn ang="0">
                  <a:pos x="78" y="0"/>
                </a:cxn>
              </a:cxnLst>
              <a:rect l="0" t="0" r="r" b="b"/>
              <a:pathLst>
                <a:path w="108" h="73">
                  <a:moveTo>
                    <a:pt x="78" y="2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0"/>
                    <a:pt x="24" y="17"/>
                    <a:pt x="26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6" y="17"/>
                    <a:pt x="78" y="20"/>
                    <a:pt x="78" y="23"/>
                  </a:cubicBezTo>
                  <a:lnTo>
                    <a:pt x="78" y="28"/>
                  </a:lnTo>
                  <a:close/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4"/>
                    <a:pt x="10" y="73"/>
                    <a:pt x="21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4" y="55"/>
                    <a:pt x="21" y="53"/>
                    <a:pt x="21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93" y="45"/>
                    <a:pt x="99" y="39"/>
                    <a:pt x="99" y="32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9" y="9"/>
                    <a:pt x="90" y="0"/>
                    <a:pt x="78" y="0"/>
                  </a:cubicBezTo>
                </a:path>
              </a:pathLst>
            </a:custGeom>
            <a:solidFill>
              <a:srgbClr val="E94E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6010864" y="3408145"/>
              <a:ext cx="428103" cy="326068"/>
            </a:xfrm>
            <a:custGeom>
              <a:avLst/>
              <a:gdLst/>
              <a:ahLst/>
              <a:cxnLst>
                <a:cxn ang="0">
                  <a:pos x="93" y="32"/>
                </a:cxn>
                <a:cxn ang="0">
                  <a:pos x="93" y="14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67" y="17"/>
                </a:cxn>
                <a:cxn ang="0">
                  <a:pos x="72" y="23"/>
                </a:cxn>
                <a:cxn ang="0">
                  <a:pos x="67" y="28"/>
                </a:cxn>
                <a:cxn ang="0">
                  <a:pos x="0" y="28"/>
                </a:cxn>
                <a:cxn ang="0">
                  <a:pos x="0" y="73"/>
                </a:cxn>
                <a:cxn ang="0">
                  <a:pos x="21" y="73"/>
                </a:cxn>
                <a:cxn ang="0">
                  <a:pos x="21" y="45"/>
                </a:cxn>
                <a:cxn ang="0">
                  <a:pos x="52" y="45"/>
                </a:cxn>
                <a:cxn ang="0">
                  <a:pos x="70" y="73"/>
                </a:cxn>
                <a:cxn ang="0">
                  <a:pos x="96" y="73"/>
                </a:cxn>
                <a:cxn ang="0">
                  <a:pos x="76" y="45"/>
                </a:cxn>
                <a:cxn ang="0">
                  <a:pos x="79" y="45"/>
                </a:cxn>
                <a:cxn ang="0">
                  <a:pos x="93" y="32"/>
                </a:cxn>
              </a:cxnLst>
              <a:rect l="0" t="0" r="r" b="b"/>
              <a:pathLst>
                <a:path w="96" h="73">
                  <a:moveTo>
                    <a:pt x="93" y="32"/>
                  </a:moveTo>
                  <a:cubicBezTo>
                    <a:pt x="93" y="14"/>
                    <a:pt x="93" y="14"/>
                    <a:pt x="93" y="14"/>
                  </a:cubicBezTo>
                  <a:cubicBezTo>
                    <a:pt x="93" y="6"/>
                    <a:pt x="87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9" y="17"/>
                    <a:pt x="72" y="20"/>
                    <a:pt x="72" y="23"/>
                  </a:cubicBezTo>
                  <a:cubicBezTo>
                    <a:pt x="72" y="25"/>
                    <a:pt x="69" y="28"/>
                    <a:pt x="67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87" y="45"/>
                    <a:pt x="93" y="39"/>
                    <a:pt x="93" y="32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6478892" y="3408145"/>
              <a:ext cx="408139" cy="326068"/>
            </a:xfrm>
            <a:custGeom>
              <a:avLst/>
              <a:gdLst/>
              <a:ahLst/>
              <a:cxnLst>
                <a:cxn ang="0">
                  <a:pos x="92" y="59"/>
                </a:cxn>
                <a:cxn ang="0">
                  <a:pos x="92" y="41"/>
                </a:cxn>
                <a:cxn ang="0">
                  <a:pos x="78" y="28"/>
                </a:cxn>
                <a:cxn ang="0">
                  <a:pos x="26" y="28"/>
                </a:cxn>
                <a:cxn ang="0">
                  <a:pos x="21" y="23"/>
                </a:cxn>
                <a:cxn ang="0">
                  <a:pos x="26" y="17"/>
                </a:cxn>
                <a:cxn ang="0">
                  <a:pos x="92" y="17"/>
                </a:cxn>
                <a:cxn ang="0">
                  <a:pos x="92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0" y="32"/>
                </a:cxn>
                <a:cxn ang="0">
                  <a:pos x="14" y="45"/>
                </a:cxn>
                <a:cxn ang="0">
                  <a:pos x="66" y="45"/>
                </a:cxn>
                <a:cxn ang="0">
                  <a:pos x="71" y="50"/>
                </a:cxn>
                <a:cxn ang="0">
                  <a:pos x="66" y="55"/>
                </a:cxn>
                <a:cxn ang="0">
                  <a:pos x="0" y="55"/>
                </a:cxn>
                <a:cxn ang="0">
                  <a:pos x="0" y="73"/>
                </a:cxn>
                <a:cxn ang="0">
                  <a:pos x="78" y="73"/>
                </a:cxn>
                <a:cxn ang="0">
                  <a:pos x="92" y="59"/>
                </a:cxn>
              </a:cxnLst>
              <a:rect l="0" t="0" r="r" b="b"/>
              <a:pathLst>
                <a:path w="92" h="73">
                  <a:moveTo>
                    <a:pt x="92" y="59"/>
                  </a:moveTo>
                  <a:cubicBezTo>
                    <a:pt x="92" y="41"/>
                    <a:pt x="92" y="41"/>
                    <a:pt x="92" y="41"/>
                  </a:cubicBezTo>
                  <a:cubicBezTo>
                    <a:pt x="92" y="34"/>
                    <a:pt x="86" y="28"/>
                    <a:pt x="78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3" y="28"/>
                    <a:pt x="21" y="25"/>
                    <a:pt x="21" y="23"/>
                  </a:cubicBezTo>
                  <a:cubicBezTo>
                    <a:pt x="21" y="20"/>
                    <a:pt x="23" y="17"/>
                    <a:pt x="26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9"/>
                    <a:pt x="6" y="45"/>
                    <a:pt x="14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8" y="45"/>
                    <a:pt x="71" y="47"/>
                    <a:pt x="71" y="50"/>
                  </a:cubicBezTo>
                  <a:cubicBezTo>
                    <a:pt x="71" y="53"/>
                    <a:pt x="68" y="55"/>
                    <a:pt x="66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6" y="73"/>
                    <a:pt x="92" y="67"/>
                    <a:pt x="92" y="59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4930625" y="3403709"/>
              <a:ext cx="561192" cy="330505"/>
            </a:xfrm>
            <a:custGeom>
              <a:avLst/>
              <a:gdLst/>
              <a:ahLst/>
              <a:cxnLst>
                <a:cxn ang="0">
                  <a:pos x="106" y="0"/>
                </a:cxn>
                <a:cxn ang="0">
                  <a:pos x="88" y="10"/>
                </a:cxn>
                <a:cxn ang="0">
                  <a:pos x="63" y="55"/>
                </a:cxn>
                <a:cxn ang="0">
                  <a:pos x="38" y="1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74"/>
                </a:cxn>
                <a:cxn ang="0">
                  <a:pos x="21" y="74"/>
                </a:cxn>
                <a:cxn ang="0">
                  <a:pos x="21" y="29"/>
                </a:cxn>
                <a:cxn ang="0">
                  <a:pos x="24" y="26"/>
                </a:cxn>
                <a:cxn ang="0">
                  <a:pos x="26" y="27"/>
                </a:cxn>
                <a:cxn ang="0">
                  <a:pos x="53" y="74"/>
                </a:cxn>
                <a:cxn ang="0">
                  <a:pos x="73" y="74"/>
                </a:cxn>
                <a:cxn ang="0">
                  <a:pos x="100" y="27"/>
                </a:cxn>
                <a:cxn ang="0">
                  <a:pos x="102" y="26"/>
                </a:cxn>
                <a:cxn ang="0">
                  <a:pos x="105" y="29"/>
                </a:cxn>
                <a:cxn ang="0">
                  <a:pos x="105" y="74"/>
                </a:cxn>
                <a:cxn ang="0">
                  <a:pos x="126" y="74"/>
                </a:cxn>
                <a:cxn ang="0">
                  <a:pos x="126" y="20"/>
                </a:cxn>
                <a:cxn ang="0">
                  <a:pos x="106" y="0"/>
                </a:cxn>
              </a:cxnLst>
              <a:rect l="0" t="0" r="r" b="b"/>
              <a:pathLst>
                <a:path w="126" h="74">
                  <a:moveTo>
                    <a:pt x="106" y="0"/>
                  </a:moveTo>
                  <a:cubicBezTo>
                    <a:pt x="98" y="0"/>
                    <a:pt x="92" y="4"/>
                    <a:pt x="88" y="10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4" y="4"/>
                    <a:pt x="28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7"/>
                    <a:pt x="22" y="26"/>
                    <a:pt x="24" y="26"/>
                  </a:cubicBezTo>
                  <a:cubicBezTo>
                    <a:pt x="25" y="26"/>
                    <a:pt x="26" y="26"/>
                    <a:pt x="26" y="2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3" y="74"/>
                    <a:pt x="100" y="27"/>
                    <a:pt x="100" y="27"/>
                  </a:cubicBezTo>
                  <a:cubicBezTo>
                    <a:pt x="100" y="26"/>
                    <a:pt x="101" y="26"/>
                    <a:pt x="102" y="26"/>
                  </a:cubicBezTo>
                  <a:cubicBezTo>
                    <a:pt x="104" y="26"/>
                    <a:pt x="105" y="27"/>
                    <a:pt x="105" y="29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6" y="9"/>
                    <a:pt x="117" y="0"/>
                    <a:pt x="106" y="0"/>
                  </a:cubicBezTo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7401641" y="3208512"/>
              <a:ext cx="450285" cy="780788"/>
            </a:xfrm>
            <a:custGeom>
              <a:avLst/>
              <a:gdLst/>
              <a:ahLst/>
              <a:cxnLst>
                <a:cxn ang="0">
                  <a:pos x="80" y="14"/>
                </a:cxn>
                <a:cxn ang="0">
                  <a:pos x="80" y="95"/>
                </a:cxn>
                <a:cxn ang="0">
                  <a:pos x="77" y="98"/>
                </a:cxn>
                <a:cxn ang="0">
                  <a:pos x="75" y="97"/>
                </a:cxn>
                <a:cxn ang="0">
                  <a:pos x="36" y="50"/>
                </a:cxn>
                <a:cxn ang="0">
                  <a:pos x="20" y="42"/>
                </a:cxn>
                <a:cxn ang="0">
                  <a:pos x="0" y="63"/>
                </a:cxn>
                <a:cxn ang="0">
                  <a:pos x="0" y="175"/>
                </a:cxn>
                <a:cxn ang="0">
                  <a:pos x="21" y="161"/>
                </a:cxn>
                <a:cxn ang="0">
                  <a:pos x="21" y="68"/>
                </a:cxn>
                <a:cxn ang="0">
                  <a:pos x="24" y="65"/>
                </a:cxn>
                <a:cxn ang="0">
                  <a:pos x="26" y="66"/>
                </a:cxn>
                <a:cxn ang="0">
                  <a:pos x="65" y="113"/>
                </a:cxn>
                <a:cxn ang="0">
                  <a:pos x="81" y="120"/>
                </a:cxn>
                <a:cxn ang="0">
                  <a:pos x="101" y="100"/>
                </a:cxn>
                <a:cxn ang="0">
                  <a:pos x="101" y="0"/>
                </a:cxn>
                <a:cxn ang="0">
                  <a:pos x="80" y="14"/>
                </a:cxn>
              </a:cxnLst>
              <a:rect l="0" t="0" r="r" b="b"/>
              <a:pathLst>
                <a:path w="101" h="175">
                  <a:moveTo>
                    <a:pt x="80" y="14"/>
                  </a:moveTo>
                  <a:cubicBezTo>
                    <a:pt x="80" y="95"/>
                    <a:pt x="80" y="95"/>
                    <a:pt x="80" y="95"/>
                  </a:cubicBezTo>
                  <a:cubicBezTo>
                    <a:pt x="80" y="97"/>
                    <a:pt x="79" y="98"/>
                    <a:pt x="77" y="98"/>
                  </a:cubicBezTo>
                  <a:cubicBezTo>
                    <a:pt x="76" y="98"/>
                    <a:pt x="76" y="98"/>
                    <a:pt x="75" y="97"/>
                  </a:cubicBezTo>
                  <a:cubicBezTo>
                    <a:pt x="75" y="97"/>
                    <a:pt x="36" y="50"/>
                    <a:pt x="36" y="50"/>
                  </a:cubicBezTo>
                  <a:cubicBezTo>
                    <a:pt x="32" y="45"/>
                    <a:pt x="27" y="42"/>
                    <a:pt x="20" y="42"/>
                  </a:cubicBezTo>
                  <a:cubicBezTo>
                    <a:pt x="9" y="42"/>
                    <a:pt x="0" y="51"/>
                    <a:pt x="0" y="63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1" y="66"/>
                    <a:pt x="22" y="65"/>
                    <a:pt x="24" y="65"/>
                  </a:cubicBezTo>
                  <a:cubicBezTo>
                    <a:pt x="25" y="65"/>
                    <a:pt x="26" y="65"/>
                    <a:pt x="26" y="66"/>
                  </a:cubicBezTo>
                  <a:cubicBezTo>
                    <a:pt x="26" y="66"/>
                    <a:pt x="65" y="113"/>
                    <a:pt x="65" y="113"/>
                  </a:cubicBezTo>
                  <a:cubicBezTo>
                    <a:pt x="69" y="118"/>
                    <a:pt x="75" y="120"/>
                    <a:pt x="81" y="120"/>
                  </a:cubicBezTo>
                  <a:cubicBezTo>
                    <a:pt x="92" y="120"/>
                    <a:pt x="101" y="111"/>
                    <a:pt x="101" y="100"/>
                  </a:cubicBezTo>
                  <a:cubicBezTo>
                    <a:pt x="101" y="0"/>
                    <a:pt x="101" y="0"/>
                    <a:pt x="101" y="0"/>
                  </a:cubicBezTo>
                  <a:lnTo>
                    <a:pt x="80" y="14"/>
                  </a:lnTo>
                  <a:close/>
                </a:path>
              </a:pathLst>
            </a:custGeom>
            <a:solidFill>
              <a:srgbClr val="51748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cxnSp>
        <p:nvCxnSpPr>
          <p:cNvPr id="22" name="Straight Connector 27"/>
          <p:cNvCxnSpPr/>
          <p:nvPr/>
        </p:nvCxnSpPr>
        <p:spPr>
          <a:xfrm>
            <a:off x="0" y="1084231"/>
            <a:ext cx="9144000" cy="0"/>
          </a:xfrm>
          <a:prstGeom prst="line">
            <a:avLst/>
          </a:prstGeom>
          <a:ln>
            <a:solidFill>
              <a:srgbClr val="E84E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91"/>
            <a:ext cx="8229600" cy="914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3" name="Rectangle 39"/>
          <p:cNvSpPr>
            <a:spLocks noChangeArrowheads="1"/>
          </p:cNvSpPr>
          <p:nvPr/>
        </p:nvSpPr>
        <p:spPr bwMode="auto">
          <a:xfrm>
            <a:off x="0" y="0"/>
            <a:ext cx="9144000" cy="107950"/>
          </a:xfrm>
          <a:prstGeom prst="rect">
            <a:avLst/>
          </a:prstGeom>
          <a:solidFill>
            <a:srgbClr val="E94E0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b="1" kern="1200" cap="small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spcBef>
          <a:spcPts val="0"/>
        </a:spcBef>
        <a:spcAft>
          <a:spcPts val="400"/>
        </a:spcAft>
        <a:buClr>
          <a:schemeClr val="accent4"/>
        </a:buClr>
        <a:buFont typeface="Wingdings 2" pitchFamily="18" charset="2"/>
        <a:buChar char="¾"/>
        <a:defRPr sz="2400" b="1" kern="1200" cap="small" baseline="0">
          <a:solidFill>
            <a:schemeClr val="tx1"/>
          </a:solidFill>
          <a:latin typeface="+mn-lt"/>
          <a:ea typeface="+mn-ea"/>
          <a:cs typeface="+mn-cs"/>
        </a:defRPr>
      </a:lvl1pPr>
      <a:lvl2pPr marL="561600" indent="-201600" algn="l" defTabSz="914400" rtl="0" eaLnBrk="1" latinLnBrk="0" hangingPunct="1">
        <a:spcBef>
          <a:spcPts val="0"/>
        </a:spcBef>
        <a:spcAft>
          <a:spcPts val="400"/>
        </a:spcAft>
        <a:buClr>
          <a:schemeClr val="accent1"/>
        </a:buClr>
        <a:buFont typeface="Wingdings 2" pitchFamily="18" charset="2"/>
        <a:buChar char="¡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201600" algn="l" defTabSz="914400" rtl="0" eaLnBrk="1" latinLnBrk="0" hangingPunct="1">
        <a:spcBef>
          <a:spcPts val="0"/>
        </a:spcBef>
        <a:spcAft>
          <a:spcPts val="400"/>
        </a:spcAft>
        <a:buClr>
          <a:schemeClr val="accent4"/>
        </a:buClr>
        <a:buFont typeface="Wingdings 2" pitchFamily="18" charset="2"/>
        <a:buChar char="¡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24800" indent="-230400" algn="l" defTabSz="914400" rtl="0" eaLnBrk="1" latinLnBrk="0" hangingPunct="1">
        <a:spcBef>
          <a:spcPts val="0"/>
        </a:spcBef>
        <a:spcAft>
          <a:spcPts val="400"/>
        </a:spcAft>
        <a:buClr>
          <a:schemeClr val="accent1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40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9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40.png"/><Relationship Id="rId4" Type="http://schemas.openxmlformats.org/officeDocument/2006/relationships/image" Target="../media/image52.jpe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9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58.png"/><Relationship Id="rId5" Type="http://schemas.openxmlformats.org/officeDocument/2006/relationships/image" Target="../media/image21.png"/><Relationship Id="rId10" Type="http://schemas.openxmlformats.org/officeDocument/2006/relationships/image" Target="../media/image40.png"/><Relationship Id="rId4" Type="http://schemas.openxmlformats.org/officeDocument/2006/relationships/image" Target="../media/image52.jpeg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9.jpeg"/><Relationship Id="rId7" Type="http://schemas.openxmlformats.org/officeDocument/2006/relationships/image" Target="../media/image2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40.png"/><Relationship Id="rId5" Type="http://schemas.openxmlformats.org/officeDocument/2006/relationships/image" Target="../media/image59.jpeg"/><Relationship Id="rId10" Type="http://schemas.openxmlformats.org/officeDocument/2006/relationships/image" Target="../media/image37.png"/><Relationship Id="rId4" Type="http://schemas.openxmlformats.org/officeDocument/2006/relationships/image" Target="../media/image52.jpe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8.png"/><Relationship Id="rId3" Type="http://schemas.openxmlformats.org/officeDocument/2006/relationships/image" Target="../media/image49.jpeg"/><Relationship Id="rId7" Type="http://schemas.openxmlformats.org/officeDocument/2006/relationships/image" Target="../media/image2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40.png"/><Relationship Id="rId5" Type="http://schemas.openxmlformats.org/officeDocument/2006/relationships/image" Target="../media/image59.jpeg"/><Relationship Id="rId10" Type="http://schemas.openxmlformats.org/officeDocument/2006/relationships/image" Target="../media/image37.png"/><Relationship Id="rId4" Type="http://schemas.openxmlformats.org/officeDocument/2006/relationships/image" Target="../media/image52.jpeg"/><Relationship Id="rId9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8.png"/><Relationship Id="rId3" Type="http://schemas.openxmlformats.org/officeDocument/2006/relationships/image" Target="../media/image49.jpeg"/><Relationship Id="rId7" Type="http://schemas.openxmlformats.org/officeDocument/2006/relationships/image" Target="../media/image2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40.png"/><Relationship Id="rId5" Type="http://schemas.openxmlformats.org/officeDocument/2006/relationships/image" Target="../media/image59.jpeg"/><Relationship Id="rId10" Type="http://schemas.openxmlformats.org/officeDocument/2006/relationships/image" Target="../media/image37.png"/><Relationship Id="rId4" Type="http://schemas.openxmlformats.org/officeDocument/2006/relationships/image" Target="../media/image52.jpeg"/><Relationship Id="rId9" Type="http://schemas.openxmlformats.org/officeDocument/2006/relationships/image" Target="../media/image32.png"/><Relationship Id="rId1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8.png"/><Relationship Id="rId3" Type="http://schemas.openxmlformats.org/officeDocument/2006/relationships/image" Target="../media/image49.jpeg"/><Relationship Id="rId7" Type="http://schemas.openxmlformats.org/officeDocument/2006/relationships/image" Target="../media/image2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40.png"/><Relationship Id="rId5" Type="http://schemas.openxmlformats.org/officeDocument/2006/relationships/image" Target="../media/image59.jpeg"/><Relationship Id="rId15" Type="http://schemas.openxmlformats.org/officeDocument/2006/relationships/image" Target="../media/image94.png"/><Relationship Id="rId10" Type="http://schemas.openxmlformats.org/officeDocument/2006/relationships/image" Target="../media/image37.png"/><Relationship Id="rId4" Type="http://schemas.openxmlformats.org/officeDocument/2006/relationships/image" Target="../media/image52.jpeg"/><Relationship Id="rId9" Type="http://schemas.openxmlformats.org/officeDocument/2006/relationships/image" Target="../media/image32.png"/><Relationship Id="rId1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8.png"/><Relationship Id="rId3" Type="http://schemas.openxmlformats.org/officeDocument/2006/relationships/image" Target="../media/image49.jpeg"/><Relationship Id="rId7" Type="http://schemas.openxmlformats.org/officeDocument/2006/relationships/image" Target="../media/image2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40.png"/><Relationship Id="rId5" Type="http://schemas.openxmlformats.org/officeDocument/2006/relationships/image" Target="../media/image59.jpeg"/><Relationship Id="rId15" Type="http://schemas.openxmlformats.org/officeDocument/2006/relationships/image" Target="../media/image94.png"/><Relationship Id="rId10" Type="http://schemas.openxmlformats.org/officeDocument/2006/relationships/image" Target="../media/image37.png"/><Relationship Id="rId4" Type="http://schemas.openxmlformats.org/officeDocument/2006/relationships/image" Target="../media/image52.jpeg"/><Relationship Id="rId9" Type="http://schemas.openxmlformats.org/officeDocument/2006/relationships/image" Target="../media/image32.png"/><Relationship Id="rId1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8.png"/><Relationship Id="rId3" Type="http://schemas.openxmlformats.org/officeDocument/2006/relationships/image" Target="../media/image49.jpeg"/><Relationship Id="rId7" Type="http://schemas.openxmlformats.org/officeDocument/2006/relationships/image" Target="../media/image23.png"/><Relationship Id="rId12" Type="http://schemas.openxmlformats.org/officeDocument/2006/relationships/image" Target="../media/image58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40.png"/><Relationship Id="rId5" Type="http://schemas.openxmlformats.org/officeDocument/2006/relationships/image" Target="../media/image59.jpeg"/><Relationship Id="rId15" Type="http://schemas.openxmlformats.org/officeDocument/2006/relationships/image" Target="../media/image94.png"/><Relationship Id="rId10" Type="http://schemas.openxmlformats.org/officeDocument/2006/relationships/image" Target="../media/image37.png"/><Relationship Id="rId4" Type="http://schemas.openxmlformats.org/officeDocument/2006/relationships/image" Target="../media/image52.jpeg"/><Relationship Id="rId9" Type="http://schemas.openxmlformats.org/officeDocument/2006/relationships/image" Target="../media/image32.png"/><Relationship Id="rId1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4102"/>
            <a:ext cx="9144000" cy="4274009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8D673C13-4CA5-4F20-9244-F2B3B53E17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53488" y="510580"/>
            <a:ext cx="5655213" cy="1376447"/>
          </a:xfrm>
        </p:spPr>
        <p:txBody>
          <a:bodyPr anchor="ctr"/>
          <a:lstStyle/>
          <a:p>
            <a:r>
              <a:rPr lang="en-US" altLang="en-US" sz="2400" dirty="0"/>
              <a:t>Session 2:</a:t>
            </a:r>
            <a:br>
              <a:rPr lang="en-US" altLang="en-US" sz="2400" dirty="0"/>
            </a:br>
            <a:r>
              <a:rPr lang="en-US" altLang="en-US" sz="2400" dirty="0"/>
              <a:t>Product Overview</a:t>
            </a:r>
          </a:p>
        </p:txBody>
      </p:sp>
    </p:spTree>
    <p:extLst>
      <p:ext uri="{BB962C8B-B14F-4D97-AF65-F5344CB8AC3E}">
        <p14:creationId xmlns:p14="http://schemas.microsoft.com/office/powerpoint/2010/main" val="40793789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3550" y="1668178"/>
            <a:ext cx="7772400" cy="4343400"/>
          </a:xfrm>
          <a:noFill/>
        </p:spPr>
        <p:txBody>
          <a:bodyPr/>
          <a:lstStyle/>
          <a:p>
            <a:pPr lvl="1"/>
            <a:r>
              <a:rPr lang="en-US" altLang="en-US" dirty="0"/>
              <a:t>Rated up to 60A, 200kA IR</a:t>
            </a:r>
          </a:p>
          <a:p>
            <a:pPr lvl="1"/>
            <a:r>
              <a:rPr lang="en-US" altLang="en-US" dirty="0"/>
              <a:t>600VAC (1/2 to 20A), 480VAC (25 to 60A)</a:t>
            </a:r>
          </a:p>
          <a:p>
            <a:pPr lvl="1"/>
            <a:r>
              <a:rPr lang="en-US" altLang="en-US" dirty="0"/>
              <a:t>Current-Limiting, Time-Delay (5A and up)</a:t>
            </a:r>
          </a:p>
          <a:p>
            <a:pPr lvl="1"/>
            <a:r>
              <a:rPr lang="en-US" altLang="en-US" dirty="0"/>
              <a:t>Four physical sizes </a:t>
            </a:r>
          </a:p>
          <a:p>
            <a:pPr lvl="1"/>
            <a:r>
              <a:rPr lang="en-US" altLang="en-US" dirty="0"/>
              <a:t>UL Listed for Branch-Circuit Protection</a:t>
            </a:r>
          </a:p>
        </p:txBody>
      </p:sp>
      <p:graphicFrame>
        <p:nvGraphicFramePr>
          <p:cNvPr id="265269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419870"/>
              </p:ext>
            </p:extLst>
          </p:nvPr>
        </p:nvGraphicFramePr>
        <p:xfrm>
          <a:off x="656431" y="4648200"/>
          <a:ext cx="7831138" cy="855513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2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224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75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 / 300VDC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Time-Delay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Lighting, Heating, &amp; Appliance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G Fuse Offering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2D5377-EFC8-4BE6-A517-1D29A4642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98489"/>
            <a:ext cx="2013287" cy="277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G Fuse 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4DB6C-9E21-4F06-ABC4-EA1FD4C8E762}"/>
              </a:ext>
            </a:extLst>
          </p:cNvPr>
          <p:cNvSpPr txBox="1"/>
          <p:nvPr/>
        </p:nvSpPr>
        <p:spPr>
          <a:xfrm>
            <a:off x="1763547" y="1725104"/>
            <a:ext cx="873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40XXXG</a:t>
            </a:r>
            <a:endParaRPr lang="en-US" sz="1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8845E2-5E68-49C3-81AD-13F44708390E}"/>
              </a:ext>
            </a:extLst>
          </p:cNvPr>
          <p:cNvSpPr txBox="1"/>
          <p:nvPr/>
        </p:nvSpPr>
        <p:spPr>
          <a:xfrm>
            <a:off x="4800221" y="1598932"/>
            <a:ext cx="1706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In-Line FEG-21-21</a:t>
            </a:r>
            <a:endParaRPr lang="en-US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E6DC5-3D2E-4003-92F6-1BE610F6D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0" y="2056320"/>
            <a:ext cx="2566720" cy="2516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386CC-D012-463D-A0CB-8DDDFA57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209800"/>
            <a:ext cx="19621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5DE5E-08F6-46DF-9BEB-3597DD282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516" y="1685763"/>
            <a:ext cx="1008301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B2E17E-2AE7-4F2B-A222-78E72A8D390E}"/>
              </a:ext>
            </a:extLst>
          </p:cNvPr>
          <p:cNvSpPr txBox="1"/>
          <p:nvPr/>
        </p:nvSpPr>
        <p:spPr>
          <a:xfrm>
            <a:off x="2185727" y="1212611"/>
            <a:ext cx="8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G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(248-5)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AC355-8F40-4D3C-848B-10734F934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875" y="1685763"/>
            <a:ext cx="833726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3977D-441D-463B-93FD-C65D3CFD50C0}"/>
              </a:ext>
            </a:extLst>
          </p:cNvPr>
          <p:cNvSpPr txBox="1"/>
          <p:nvPr/>
        </p:nvSpPr>
        <p:spPr>
          <a:xfrm>
            <a:off x="2950570" y="1068683"/>
            <a:ext cx="164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(non 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(248-6)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4386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3550" y="1668178"/>
            <a:ext cx="5022850" cy="4343400"/>
          </a:xfrm>
          <a:noFill/>
        </p:spPr>
        <p:txBody>
          <a:bodyPr/>
          <a:lstStyle/>
          <a:p>
            <a:pPr lvl="1"/>
            <a:r>
              <a:rPr lang="en-US" altLang="en-US" dirty="0"/>
              <a:t>Rated 600A or less, 10kA I.R.</a:t>
            </a:r>
          </a:p>
          <a:p>
            <a:pPr lvl="1"/>
            <a:r>
              <a:rPr lang="en-US" altLang="en-US" dirty="0"/>
              <a:t>Not Current-Limiting</a:t>
            </a:r>
          </a:p>
          <a:p>
            <a:pPr lvl="1"/>
            <a:r>
              <a:rPr lang="en-US" altLang="en-US" dirty="0"/>
              <a:t>Sizes vary by ampere rating</a:t>
            </a:r>
          </a:p>
          <a:p>
            <a:pPr lvl="1"/>
            <a:r>
              <a:rPr lang="en-US" altLang="en-US" dirty="0"/>
              <a:t>No rejection feature</a:t>
            </a:r>
          </a:p>
          <a:p>
            <a:pPr lvl="1"/>
            <a:r>
              <a:rPr lang="en-US" altLang="en-US" dirty="0"/>
              <a:t>Meet Canadian Electrical Code requirements for Type D and Type P melt time </a:t>
            </a:r>
          </a:p>
          <a:p>
            <a:pPr marL="360000" lvl="1" indent="0">
              <a:buNone/>
            </a:pPr>
            <a:endParaRPr lang="en-US" altLang="en-US" dirty="0"/>
          </a:p>
        </p:txBody>
      </p:sp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8223250" cy="8555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H Non-Renewable Fuse Offering</a:t>
            </a:r>
          </a:p>
        </p:txBody>
      </p:sp>
      <p:graphicFrame>
        <p:nvGraphicFramePr>
          <p:cNvPr id="7" name="Group 103">
            <a:extLst>
              <a:ext uri="{FF2B5EF4-FFF2-40B4-BE49-F238E27FC236}">
                <a16:creationId xmlns:a16="http://schemas.microsoft.com/office/drawing/2014/main" id="{B51BBFFC-086D-4C57-A404-FC04B5E80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84044"/>
              </p:ext>
            </p:extLst>
          </p:nvPr>
        </p:nvGraphicFramePr>
        <p:xfrm>
          <a:off x="749300" y="4597400"/>
          <a:ext cx="7735888" cy="1706880"/>
        </p:xfrm>
        <a:graphic>
          <a:graphicData uri="http://schemas.openxmlformats.org/drawingml/2006/table">
            <a:tbl>
              <a:tblPr/>
              <a:tblGrid>
                <a:gridCol w="90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65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2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CRN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Type 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2797F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NRN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Type 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Loadcenters, panelboards, switchboards, bus duct, feeders, lighting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7C4B1B3-1277-429B-8BEE-B89713FC4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759" y="1294208"/>
            <a:ext cx="1266825" cy="1932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F60133-69BC-48F6-8797-B362B4F14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111369"/>
            <a:ext cx="1247536" cy="204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H Fuse 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4DB6C-9E21-4F06-ABC4-EA1FD4C8E762}"/>
              </a:ext>
            </a:extLst>
          </p:cNvPr>
          <p:cNvSpPr txBox="1"/>
          <p:nvPr/>
        </p:nvSpPr>
        <p:spPr>
          <a:xfrm>
            <a:off x="3581400" y="1752600"/>
            <a:ext cx="149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20XXX &amp; 60XXX</a:t>
            </a:r>
            <a:endParaRPr lang="en-US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542A4-C4C3-4B8D-9A4A-9E3CBA67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138" y="2029599"/>
            <a:ext cx="1651851" cy="3611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0F4417-D3BE-4634-AB2F-6ADB43A0F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575" y="3124200"/>
            <a:ext cx="1004011" cy="2379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2748C5-4567-4E2E-9A7F-9167DBE9649C}"/>
              </a:ext>
            </a:extLst>
          </p:cNvPr>
          <p:cNvSpPr/>
          <p:nvPr/>
        </p:nvSpPr>
        <p:spPr>
          <a:xfrm>
            <a:off x="2063750" y="564148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https://ep-us.mersen.com/products/series/class-hk-250v-fuseholders-class-h-k</a:t>
            </a:r>
          </a:p>
        </p:txBody>
      </p:sp>
    </p:spTree>
    <p:extLst>
      <p:ext uri="{BB962C8B-B14F-4D97-AF65-F5344CB8AC3E}">
        <p14:creationId xmlns:p14="http://schemas.microsoft.com/office/powerpoint/2010/main" val="3921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5DE5E-08F6-46DF-9BEB-3597DD282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516" y="1685763"/>
            <a:ext cx="1008301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B2E17E-2AE7-4F2B-A222-78E72A8D390E}"/>
              </a:ext>
            </a:extLst>
          </p:cNvPr>
          <p:cNvSpPr txBox="1"/>
          <p:nvPr/>
        </p:nvSpPr>
        <p:spPr>
          <a:xfrm>
            <a:off x="2185727" y="1212611"/>
            <a:ext cx="8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G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(248-5)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AC355-8F40-4D3C-848B-10734F934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875" y="1685763"/>
            <a:ext cx="833726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3977D-441D-463B-93FD-C65D3CFD50C0}"/>
              </a:ext>
            </a:extLst>
          </p:cNvPr>
          <p:cNvSpPr txBox="1"/>
          <p:nvPr/>
        </p:nvSpPr>
        <p:spPr>
          <a:xfrm>
            <a:off x="2950570" y="1068683"/>
            <a:ext cx="164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(non 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(248-6)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D32CC5-C7C0-4C7E-BD56-A06478F0F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060" y="1696049"/>
            <a:ext cx="703937" cy="139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2A673C-201E-410E-A22F-2DB91C2781BE}"/>
              </a:ext>
            </a:extLst>
          </p:cNvPr>
          <p:cNvSpPr txBox="1"/>
          <p:nvPr/>
        </p:nvSpPr>
        <p:spPr>
          <a:xfrm>
            <a:off x="4179592" y="1060980"/>
            <a:ext cx="105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(248-7)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602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9263" y="1600200"/>
            <a:ext cx="7772400" cy="4343400"/>
          </a:xfrm>
          <a:noFill/>
        </p:spPr>
        <p:txBody>
          <a:bodyPr/>
          <a:lstStyle/>
          <a:p>
            <a:pPr lvl="1"/>
            <a:r>
              <a:rPr lang="en-US" altLang="en-US" dirty="0"/>
              <a:t>Rated 600A or less, 10kA I.R.</a:t>
            </a:r>
          </a:p>
          <a:p>
            <a:pPr lvl="1"/>
            <a:r>
              <a:rPr lang="en-US" altLang="en-US" dirty="0"/>
              <a:t>Not Current-Limiting</a:t>
            </a:r>
          </a:p>
          <a:p>
            <a:pPr lvl="1"/>
            <a:r>
              <a:rPr lang="en-US" altLang="en-US" dirty="0"/>
              <a:t>Sizes vary by ampere rating</a:t>
            </a:r>
          </a:p>
          <a:p>
            <a:pPr lvl="1"/>
            <a:r>
              <a:rPr lang="en-US" altLang="en-US" dirty="0"/>
              <a:t>No rejection feature</a:t>
            </a:r>
          </a:p>
          <a:p>
            <a:pPr lvl="1"/>
            <a:r>
              <a:rPr lang="en-US" altLang="en-US" dirty="0"/>
              <a:t>Replaceable fuse links </a:t>
            </a:r>
          </a:p>
        </p:txBody>
      </p:sp>
      <p:graphicFrame>
        <p:nvGraphicFramePr>
          <p:cNvPr id="268430" name="Group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625134"/>
              </p:ext>
            </p:extLst>
          </p:nvPr>
        </p:nvGraphicFramePr>
        <p:xfrm>
          <a:off x="676275" y="4883150"/>
          <a:ext cx="7808913" cy="1036320"/>
        </p:xfrm>
        <a:graphic>
          <a:graphicData uri="http://schemas.openxmlformats.org/drawingml/2006/table">
            <a:tbl>
              <a:tblPr/>
              <a:tblGrid>
                <a:gridCol w="88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07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2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Fast-Acting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Existing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RFS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21">
            <a:extLst>
              <a:ext uri="{FF2B5EF4-FFF2-40B4-BE49-F238E27FC236}">
                <a16:creationId xmlns:a16="http://schemas.microsoft.com/office/drawing/2014/main" id="{EEF699E5-5BF0-4F43-948D-26903C4A2D52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223250" cy="8555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H Renewable Fuse Offering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C73C6F-9CA9-4F52-9C7F-D5A7FB39C5DC}"/>
              </a:ext>
            </a:extLst>
          </p:cNvPr>
          <p:cNvSpPr/>
          <p:nvPr/>
        </p:nvSpPr>
        <p:spPr>
          <a:xfrm>
            <a:off x="640925" y="3590298"/>
            <a:ext cx="50740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25B23"/>
                </a:solidFill>
                <a:latin typeface="Gotham-Bold"/>
              </a:rPr>
              <a:t>Class H fuses of the renewable type shall be permitted to be used</a:t>
            </a:r>
          </a:p>
          <a:p>
            <a:r>
              <a:rPr lang="en-US" sz="1400" b="1" dirty="0">
                <a:solidFill>
                  <a:srgbClr val="F25B23"/>
                </a:solidFill>
                <a:latin typeface="Gotham-Bold"/>
              </a:rPr>
              <a:t>only for replacement in existing installations where there is no</a:t>
            </a:r>
          </a:p>
          <a:p>
            <a:r>
              <a:rPr lang="en-US" sz="1400" b="1" dirty="0">
                <a:solidFill>
                  <a:srgbClr val="F25B23"/>
                </a:solidFill>
                <a:latin typeface="Gotham-Bold"/>
              </a:rPr>
              <a:t>evidence of </a:t>
            </a:r>
            <a:r>
              <a:rPr lang="en-US" sz="1400" b="1" dirty="0" err="1">
                <a:solidFill>
                  <a:srgbClr val="F25B23"/>
                </a:solidFill>
                <a:latin typeface="Gotham-Bold"/>
              </a:rPr>
              <a:t>overfusing</a:t>
            </a:r>
            <a:r>
              <a:rPr lang="en-US" sz="1400" b="1" dirty="0">
                <a:solidFill>
                  <a:srgbClr val="F25B23"/>
                </a:solidFill>
                <a:latin typeface="Gotham-Bold"/>
              </a:rPr>
              <a:t> or tampering (NFPA 70, Article 240.60 [D]).</a:t>
            </a:r>
            <a:endParaRPr lang="en-US" sz="1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5A99E-9FAC-4AE8-9F90-F8676B431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423" y="1773266"/>
            <a:ext cx="1329964" cy="2399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B287DD-F689-4A7F-AB70-681B51FAA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219200"/>
            <a:ext cx="1402801" cy="295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H Fuse 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4DB6C-9E21-4F06-ABC4-EA1FD4C8E762}"/>
              </a:ext>
            </a:extLst>
          </p:cNvPr>
          <p:cNvSpPr txBox="1"/>
          <p:nvPr/>
        </p:nvSpPr>
        <p:spPr>
          <a:xfrm>
            <a:off x="3581400" y="1752600"/>
            <a:ext cx="149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20XXX &amp; 60XXX</a:t>
            </a:r>
            <a:endParaRPr lang="en-US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542A4-C4C3-4B8D-9A4A-9E3CBA67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138" y="2029599"/>
            <a:ext cx="1651851" cy="3611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0F4417-D3BE-4634-AB2F-6ADB43A0F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575" y="3124200"/>
            <a:ext cx="1004011" cy="2379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2748C5-4567-4E2E-9A7F-9167DBE9649C}"/>
              </a:ext>
            </a:extLst>
          </p:cNvPr>
          <p:cNvSpPr/>
          <p:nvPr/>
        </p:nvSpPr>
        <p:spPr>
          <a:xfrm>
            <a:off x="2063750" y="564148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https://ep-us.mersen.com/products/series/class-hk-250v-fuseholders-class-h-k</a:t>
            </a:r>
          </a:p>
        </p:txBody>
      </p:sp>
    </p:spTree>
    <p:extLst>
      <p:ext uri="{BB962C8B-B14F-4D97-AF65-F5344CB8AC3E}">
        <p14:creationId xmlns:p14="http://schemas.microsoft.com/office/powerpoint/2010/main" val="12150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5DE5E-08F6-46DF-9BEB-3597DD282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516" y="1685763"/>
            <a:ext cx="1008301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B2E17E-2AE7-4F2B-A222-78E72A8D390E}"/>
              </a:ext>
            </a:extLst>
          </p:cNvPr>
          <p:cNvSpPr txBox="1"/>
          <p:nvPr/>
        </p:nvSpPr>
        <p:spPr>
          <a:xfrm>
            <a:off x="2185727" y="1212611"/>
            <a:ext cx="8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G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(248-5)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AC355-8F40-4D3C-848B-10734F934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875" y="1685763"/>
            <a:ext cx="833726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3977D-441D-463B-93FD-C65D3CFD50C0}"/>
              </a:ext>
            </a:extLst>
          </p:cNvPr>
          <p:cNvSpPr txBox="1"/>
          <p:nvPr/>
        </p:nvSpPr>
        <p:spPr>
          <a:xfrm>
            <a:off x="2950570" y="1068683"/>
            <a:ext cx="164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(non 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(248-6)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D32CC5-C7C0-4C7E-BD56-A06478F0F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060" y="1696049"/>
            <a:ext cx="703937" cy="139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2A673C-201E-410E-A22F-2DB91C2781BE}"/>
              </a:ext>
            </a:extLst>
          </p:cNvPr>
          <p:cNvSpPr txBox="1"/>
          <p:nvPr/>
        </p:nvSpPr>
        <p:spPr>
          <a:xfrm>
            <a:off x="4179592" y="1060980"/>
            <a:ext cx="105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(248-7)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A1933-4FAB-45B5-8472-F128CCF11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1367" y="1711312"/>
            <a:ext cx="1460064" cy="1396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5B7D53-EE3A-4EE0-BE16-E4A1E714469D}"/>
              </a:ext>
            </a:extLst>
          </p:cNvPr>
          <p:cNvSpPr txBox="1"/>
          <p:nvPr/>
        </p:nvSpPr>
        <p:spPr>
          <a:xfrm>
            <a:off x="5358899" y="1253345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J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1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9263" y="1600200"/>
            <a:ext cx="7772400" cy="3581400"/>
          </a:xfrm>
        </p:spPr>
        <p:txBody>
          <a:bodyPr/>
          <a:lstStyle/>
          <a:p>
            <a:pPr lvl="1"/>
            <a:r>
              <a:rPr lang="en-US" altLang="en-US" dirty="0"/>
              <a:t>Rated 600A or less, 200kA I.R.</a:t>
            </a:r>
          </a:p>
          <a:p>
            <a:pPr lvl="1"/>
            <a:r>
              <a:rPr lang="en-US" altLang="en-US" dirty="0"/>
              <a:t>Current-Limiting</a:t>
            </a:r>
          </a:p>
          <a:p>
            <a:pPr lvl="1"/>
            <a:r>
              <a:rPr lang="en-US" altLang="en-US" dirty="0"/>
              <a:t>Sizes vary by ampere rating</a:t>
            </a:r>
          </a:p>
          <a:p>
            <a:pPr lvl="1"/>
            <a:r>
              <a:rPr lang="en-US" altLang="en-US" dirty="0"/>
              <a:t>Rejection by Size</a:t>
            </a:r>
          </a:p>
          <a:p>
            <a:pPr lvl="1"/>
            <a:r>
              <a:rPr lang="en-US" altLang="en-US" dirty="0"/>
              <a:t>UL Listed for Branch-</a:t>
            </a:r>
          </a:p>
          <a:p>
            <a:pPr lvl="1"/>
            <a:r>
              <a:rPr lang="en-US" altLang="en-US" dirty="0"/>
              <a:t>Circuit Protection</a:t>
            </a:r>
          </a:p>
          <a:p>
            <a:pPr lvl="1"/>
            <a:r>
              <a:rPr lang="en-US" altLang="en-US" dirty="0"/>
              <a:t>Class J Reducer fuse</a:t>
            </a:r>
          </a:p>
          <a:p>
            <a:pPr lvl="1"/>
            <a:r>
              <a:rPr lang="en-US" altLang="en-US" dirty="0"/>
              <a:t>AJT non indicating fuse AJT(N)</a:t>
            </a:r>
          </a:p>
          <a:p>
            <a:pPr lvl="1">
              <a:buFontTx/>
              <a:buNone/>
            </a:pPr>
            <a:endParaRPr lang="en-US" altLang="en-US" dirty="0"/>
          </a:p>
        </p:txBody>
      </p:sp>
      <p:graphicFrame>
        <p:nvGraphicFramePr>
          <p:cNvPr id="267345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124341"/>
              </p:ext>
            </p:extLst>
          </p:nvPr>
        </p:nvGraphicFramePr>
        <p:xfrm>
          <a:off x="661038" y="4752112"/>
          <a:ext cx="8040688" cy="1676400"/>
        </p:xfrm>
        <a:graphic>
          <a:graphicData uri="http://schemas.openxmlformats.org/drawingml/2006/table">
            <a:tbl>
              <a:tblPr/>
              <a:tblGrid>
                <a:gridCol w="912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7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AJT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600VAC/500VDC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Time-Delay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Motor, transformer, main, feeder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A4J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600VAC/300VDC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Fast-Acting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Panelboard, loadcenter, switchboard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HSJ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600VAC/500VDC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Semiconductor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Drive, soft-starter, solid state relays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21">
            <a:extLst>
              <a:ext uri="{FF2B5EF4-FFF2-40B4-BE49-F238E27FC236}">
                <a16:creationId xmlns:a16="http://schemas.microsoft.com/office/drawing/2014/main" id="{95CCF8DD-74D2-4E5B-B8B2-CA3A314DAF9E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223250" cy="8555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J Fuse Offering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6CEE35-1EC4-468F-BDA9-643234AAE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082" y="1777281"/>
            <a:ext cx="1448213" cy="2222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A02380-E2C8-4C9F-A38B-21C46C497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561" y="1600200"/>
            <a:ext cx="1126237" cy="2694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36F45D-D306-49BB-B721-BFA7AE8B2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806" y="1303280"/>
            <a:ext cx="1960610" cy="2582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71027A-B3D3-4F72-92B8-6E890FA86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019" y="1206796"/>
            <a:ext cx="1284853" cy="3363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8D6E88-89F6-4707-BC23-785B5552C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1941" y="1303280"/>
            <a:ext cx="1291385" cy="335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8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Agenda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28348" y="1447800"/>
            <a:ext cx="7467600" cy="3070412"/>
          </a:xfrm>
        </p:spPr>
        <p:txBody>
          <a:bodyPr/>
          <a:lstStyle/>
          <a:p>
            <a:pPr eaLnBrk="1" hangingPunct="1">
              <a:buClr>
                <a:srgbClr val="E84E0F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altLang="en-US" dirty="0"/>
              <a:t>UL/CSA low voltage product offering</a:t>
            </a:r>
          </a:p>
          <a:p>
            <a:pPr>
              <a:buClr>
                <a:srgbClr val="E84E0F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altLang="en-US" dirty="0"/>
              <a:t>Medium voltage product offering</a:t>
            </a:r>
          </a:p>
          <a:p>
            <a:pPr>
              <a:buClr>
                <a:srgbClr val="E84E0F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altLang="en-US" dirty="0"/>
              <a:t>Semiconductor/Highspeed product offering</a:t>
            </a:r>
          </a:p>
          <a:p>
            <a:pPr>
              <a:buClr>
                <a:srgbClr val="E84E0F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altLang="en-US" dirty="0"/>
              <a:t>UL/CSA low voltage disconnect switches</a:t>
            </a:r>
          </a:p>
          <a:p>
            <a:pPr>
              <a:buClr>
                <a:srgbClr val="E84E0F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altLang="en-US" dirty="0"/>
              <a:t>Wire management</a:t>
            </a:r>
          </a:p>
          <a:p>
            <a:pPr>
              <a:buClr>
                <a:srgbClr val="E84E0F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altLang="en-US" dirty="0"/>
              <a:t>EV &amp; Energy Storage product offering</a:t>
            </a:r>
          </a:p>
          <a:p>
            <a:pPr>
              <a:buClr>
                <a:srgbClr val="E84E0F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altLang="en-US" dirty="0"/>
              <a:t>Engineered products cooling/bus bar</a:t>
            </a:r>
          </a:p>
        </p:txBody>
      </p:sp>
    </p:spTree>
    <p:extLst>
      <p:ext uri="{BB962C8B-B14F-4D97-AF65-F5344CB8AC3E}">
        <p14:creationId xmlns:p14="http://schemas.microsoft.com/office/powerpoint/2010/main" val="8380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J Fuse 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4DB6C-9E21-4F06-ABC4-EA1FD4C8E762}"/>
              </a:ext>
            </a:extLst>
          </p:cNvPr>
          <p:cNvSpPr txBox="1"/>
          <p:nvPr/>
        </p:nvSpPr>
        <p:spPr>
          <a:xfrm>
            <a:off x="1287179" y="1346570"/>
            <a:ext cx="1264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Open Blocks</a:t>
            </a:r>
            <a:endParaRPr lang="en-US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D56B8D-43EA-494D-8679-F0FE9DBA1AB4}"/>
              </a:ext>
            </a:extLst>
          </p:cNvPr>
          <p:cNvSpPr txBox="1"/>
          <p:nvPr/>
        </p:nvSpPr>
        <p:spPr>
          <a:xfrm>
            <a:off x="3975153" y="1346570"/>
            <a:ext cx="873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US3J</a:t>
            </a:r>
            <a:endParaRPr lang="en-US" sz="1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331D0-51AB-45CC-AB3A-412A9A746969}"/>
              </a:ext>
            </a:extLst>
          </p:cNvPr>
          <p:cNvSpPr txBox="1"/>
          <p:nvPr/>
        </p:nvSpPr>
        <p:spPr>
          <a:xfrm>
            <a:off x="6653304" y="1346570"/>
            <a:ext cx="873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US6J</a:t>
            </a:r>
            <a:endParaRPr lang="en-US" sz="1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E55300-4A92-4B05-9C71-09278819B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44" y="1591361"/>
            <a:ext cx="2680823" cy="26674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A4FC98-5F22-4B9D-8819-C70AD40F5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895" y="1674035"/>
            <a:ext cx="1714500" cy="28451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FAE3AD-6B12-4172-96D7-ECB5CA80A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650" y="1591361"/>
            <a:ext cx="1746765" cy="30568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5610F7-334A-4891-BE23-310E5BF573E4}"/>
              </a:ext>
            </a:extLst>
          </p:cNvPr>
          <p:cNvSpPr/>
          <p:nvPr/>
        </p:nvSpPr>
        <p:spPr>
          <a:xfrm>
            <a:off x="685800" y="4738216"/>
            <a:ext cx="2175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https://ep-us.mersen.com/products/series/class-j-fuseholders-class-j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C4F9E-7557-4838-A4D5-94AB84A02B44}"/>
              </a:ext>
            </a:extLst>
          </p:cNvPr>
          <p:cNvSpPr/>
          <p:nvPr/>
        </p:nvSpPr>
        <p:spPr>
          <a:xfrm>
            <a:off x="3711520" y="4645884"/>
            <a:ext cx="144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https://ep-us.mersen.com/products/series/us3j-class-j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0C6B3B-7F6A-4B02-B8DE-E9F5FCCBF2C4}"/>
              </a:ext>
            </a:extLst>
          </p:cNvPr>
          <p:cNvSpPr/>
          <p:nvPr/>
        </p:nvSpPr>
        <p:spPr>
          <a:xfrm>
            <a:off x="6324600" y="4661271"/>
            <a:ext cx="1767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https://ep-us.mersen.com/products/series/us6j-class-j</a:t>
            </a:r>
          </a:p>
        </p:txBody>
      </p:sp>
    </p:spTree>
    <p:extLst>
      <p:ext uri="{BB962C8B-B14F-4D97-AF65-F5344CB8AC3E}">
        <p14:creationId xmlns:p14="http://schemas.microsoft.com/office/powerpoint/2010/main" val="25709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188444" name="Picture 28" descr="B39-OTO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41" y="1696049"/>
            <a:ext cx="973424" cy="1427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5DE5E-08F6-46DF-9BEB-3597DD282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516" y="1685763"/>
            <a:ext cx="1008301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B2E17E-2AE7-4F2B-A222-78E72A8D390E}"/>
              </a:ext>
            </a:extLst>
          </p:cNvPr>
          <p:cNvSpPr txBox="1"/>
          <p:nvPr/>
        </p:nvSpPr>
        <p:spPr>
          <a:xfrm>
            <a:off x="2185727" y="1212611"/>
            <a:ext cx="8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G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(248-5)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AC355-8F40-4D3C-848B-10734F934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3875" y="1685763"/>
            <a:ext cx="833726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3977D-441D-463B-93FD-C65D3CFD50C0}"/>
              </a:ext>
            </a:extLst>
          </p:cNvPr>
          <p:cNvSpPr txBox="1"/>
          <p:nvPr/>
        </p:nvSpPr>
        <p:spPr>
          <a:xfrm>
            <a:off x="2950570" y="1068683"/>
            <a:ext cx="164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(non 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(248-6)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D32CC5-C7C0-4C7E-BD56-A06478F0F0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1060" y="1696049"/>
            <a:ext cx="703937" cy="139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2A673C-201E-410E-A22F-2DB91C2781BE}"/>
              </a:ext>
            </a:extLst>
          </p:cNvPr>
          <p:cNvSpPr txBox="1"/>
          <p:nvPr/>
        </p:nvSpPr>
        <p:spPr>
          <a:xfrm>
            <a:off x="4179592" y="1060980"/>
            <a:ext cx="105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(248-7)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A1933-4FAB-45B5-8472-F128CCF11B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1367" y="1711312"/>
            <a:ext cx="1460064" cy="1396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5B7D53-EE3A-4EE0-BE16-E4A1E714469D}"/>
              </a:ext>
            </a:extLst>
          </p:cNvPr>
          <p:cNvSpPr txBox="1"/>
          <p:nvPr/>
        </p:nvSpPr>
        <p:spPr>
          <a:xfrm>
            <a:off x="5358899" y="1253345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J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(248-8)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81FE72-4C4A-4742-9650-CE3284F79EA1}"/>
              </a:ext>
            </a:extLst>
          </p:cNvPr>
          <p:cNvSpPr txBox="1"/>
          <p:nvPr/>
        </p:nvSpPr>
        <p:spPr>
          <a:xfrm>
            <a:off x="6669621" y="1234128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K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(248-9)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83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9263" y="1600200"/>
            <a:ext cx="7772400" cy="4343400"/>
          </a:xfrm>
          <a:noFill/>
        </p:spPr>
        <p:txBody>
          <a:bodyPr/>
          <a:lstStyle/>
          <a:p>
            <a:pPr lvl="1"/>
            <a:r>
              <a:rPr lang="en-US" altLang="en-US" dirty="0"/>
              <a:t>Rated 600A or less, 50kA I.R.</a:t>
            </a:r>
          </a:p>
          <a:p>
            <a:pPr lvl="1"/>
            <a:r>
              <a:rPr lang="en-US" altLang="en-US" dirty="0"/>
              <a:t>Not Current-Limiting</a:t>
            </a:r>
          </a:p>
          <a:p>
            <a:pPr lvl="1"/>
            <a:r>
              <a:rPr lang="en-US" altLang="en-US" dirty="0"/>
              <a:t>Sizes vary by ampere rating</a:t>
            </a:r>
          </a:p>
          <a:p>
            <a:pPr lvl="1"/>
            <a:r>
              <a:rPr lang="en-US" altLang="en-US" dirty="0"/>
              <a:t>No rejection feature</a:t>
            </a:r>
          </a:p>
          <a:p>
            <a:pPr lvl="1"/>
            <a:r>
              <a:rPr lang="en-US" altLang="en-US" dirty="0"/>
              <a:t>UL Listed for Branch-Circuit Protection</a:t>
            </a:r>
          </a:p>
        </p:txBody>
      </p:sp>
      <p:graphicFrame>
        <p:nvGraphicFramePr>
          <p:cNvPr id="268430" name="Group 142"/>
          <p:cNvGraphicFramePr>
            <a:graphicFrameLocks noGrp="1"/>
          </p:cNvGraphicFramePr>
          <p:nvPr/>
        </p:nvGraphicFramePr>
        <p:xfrm>
          <a:off x="676275" y="4883150"/>
          <a:ext cx="7808913" cy="1188720"/>
        </p:xfrm>
        <a:graphic>
          <a:graphicData uri="http://schemas.openxmlformats.org/drawingml/2006/table">
            <a:tbl>
              <a:tblPr/>
              <a:tblGrid>
                <a:gridCol w="88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07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2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250VAC/DC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Fast-Acting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Feeders, branch circuits, resistive heating, residential and small commercial installations, HVAC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 / 300VDC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21">
            <a:extLst>
              <a:ext uri="{FF2B5EF4-FFF2-40B4-BE49-F238E27FC236}">
                <a16:creationId xmlns:a16="http://schemas.microsoft.com/office/drawing/2014/main" id="{2B5E2050-BB48-4F21-9FA8-38197A3E2AA7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223250" cy="8555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K5 Fuse Offering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D7974E-C795-4B1D-BEFE-7AA3AE704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503614"/>
            <a:ext cx="1524000" cy="2775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7816CA-930B-4409-B8DC-2D4A2F77C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227750"/>
            <a:ext cx="2116278" cy="352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H Fuse 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4DB6C-9E21-4F06-ABC4-EA1FD4C8E762}"/>
              </a:ext>
            </a:extLst>
          </p:cNvPr>
          <p:cNvSpPr txBox="1"/>
          <p:nvPr/>
        </p:nvSpPr>
        <p:spPr>
          <a:xfrm>
            <a:off x="3581400" y="1752600"/>
            <a:ext cx="149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20XXX &amp; 60XXX</a:t>
            </a:r>
            <a:endParaRPr lang="en-US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542A4-C4C3-4B8D-9A4A-9E3CBA67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138" y="2029599"/>
            <a:ext cx="1651851" cy="3611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0F4417-D3BE-4634-AB2F-6ADB43A0F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575" y="3124200"/>
            <a:ext cx="1004011" cy="2379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2748C5-4567-4E2E-9A7F-9167DBE9649C}"/>
              </a:ext>
            </a:extLst>
          </p:cNvPr>
          <p:cNvSpPr/>
          <p:nvPr/>
        </p:nvSpPr>
        <p:spPr>
          <a:xfrm>
            <a:off x="2063750" y="564148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https://ep-us.mersen.com/products/series/class-hk-250v-fuseholders-class-h-k</a:t>
            </a:r>
          </a:p>
        </p:txBody>
      </p:sp>
    </p:spTree>
    <p:extLst>
      <p:ext uri="{BB962C8B-B14F-4D97-AF65-F5344CB8AC3E}">
        <p14:creationId xmlns:p14="http://schemas.microsoft.com/office/powerpoint/2010/main" val="7073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188444" name="Picture 28" descr="B39-OTO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41" y="1696049"/>
            <a:ext cx="973424" cy="1427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12" y="1715014"/>
            <a:ext cx="963925" cy="1427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8AC92-4984-4697-8556-E0AF064129FF}"/>
              </a:ext>
            </a:extLst>
          </p:cNvPr>
          <p:cNvSpPr txBox="1"/>
          <p:nvPr/>
        </p:nvSpPr>
        <p:spPr>
          <a:xfrm>
            <a:off x="7888802" y="1226732"/>
            <a:ext cx="106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L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(248-10)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5DE5E-08F6-46DF-9BEB-3597DD282C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516" y="1685763"/>
            <a:ext cx="1008301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B2E17E-2AE7-4F2B-A222-78E72A8D390E}"/>
              </a:ext>
            </a:extLst>
          </p:cNvPr>
          <p:cNvSpPr txBox="1"/>
          <p:nvPr/>
        </p:nvSpPr>
        <p:spPr>
          <a:xfrm>
            <a:off x="2185727" y="1212611"/>
            <a:ext cx="8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G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(248-5)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AC355-8F40-4D3C-848B-10734F934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875" y="1685763"/>
            <a:ext cx="833726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3977D-441D-463B-93FD-C65D3CFD50C0}"/>
              </a:ext>
            </a:extLst>
          </p:cNvPr>
          <p:cNvSpPr txBox="1"/>
          <p:nvPr/>
        </p:nvSpPr>
        <p:spPr>
          <a:xfrm>
            <a:off x="2950570" y="1068683"/>
            <a:ext cx="164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(non 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(248-6)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D32CC5-C7C0-4C7E-BD56-A06478F0F0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1060" y="1696049"/>
            <a:ext cx="703937" cy="139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2A673C-201E-410E-A22F-2DB91C2781BE}"/>
              </a:ext>
            </a:extLst>
          </p:cNvPr>
          <p:cNvSpPr txBox="1"/>
          <p:nvPr/>
        </p:nvSpPr>
        <p:spPr>
          <a:xfrm>
            <a:off x="4179592" y="1060980"/>
            <a:ext cx="105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(248-7)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A1933-4FAB-45B5-8472-F128CCF11B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1367" y="1711312"/>
            <a:ext cx="1460064" cy="1396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5B7D53-EE3A-4EE0-BE16-E4A1E714469D}"/>
              </a:ext>
            </a:extLst>
          </p:cNvPr>
          <p:cNvSpPr txBox="1"/>
          <p:nvPr/>
        </p:nvSpPr>
        <p:spPr>
          <a:xfrm>
            <a:off x="5358899" y="1253345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J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(248-8)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81FE72-4C4A-4742-9650-CE3284F79EA1}"/>
              </a:ext>
            </a:extLst>
          </p:cNvPr>
          <p:cNvSpPr txBox="1"/>
          <p:nvPr/>
        </p:nvSpPr>
        <p:spPr>
          <a:xfrm>
            <a:off x="6669621" y="1234128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K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(248-9)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203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4696" y="1219200"/>
            <a:ext cx="4960937" cy="2895600"/>
          </a:xfrm>
          <a:noFill/>
        </p:spPr>
        <p:txBody>
          <a:bodyPr/>
          <a:lstStyle/>
          <a:p>
            <a:pPr marL="0" indent="0">
              <a:buNone/>
            </a:pPr>
            <a:endParaRPr lang="en-US" altLang="en-US" dirty="0"/>
          </a:p>
          <a:p>
            <a:pPr lvl="1"/>
            <a:r>
              <a:rPr lang="en-US" altLang="en-US" dirty="0"/>
              <a:t>Rated 100-6000A (A4BQ), 200kA I.R.</a:t>
            </a:r>
          </a:p>
          <a:p>
            <a:pPr lvl="1"/>
            <a:r>
              <a:rPr lang="en-US" altLang="en-US" dirty="0"/>
              <a:t>Current-Limiting</a:t>
            </a:r>
          </a:p>
          <a:p>
            <a:pPr lvl="1"/>
            <a:r>
              <a:rPr lang="en-US" altLang="en-US" dirty="0"/>
              <a:t>Sizes vary by ampere rating</a:t>
            </a:r>
          </a:p>
          <a:p>
            <a:pPr lvl="1"/>
            <a:r>
              <a:rPr lang="en-US" altLang="en-US" dirty="0"/>
              <a:t>Rejection by Size</a:t>
            </a:r>
          </a:p>
          <a:p>
            <a:pPr lvl="1"/>
            <a:r>
              <a:rPr lang="en-US" altLang="en-US" dirty="0"/>
              <a:t>UL Listed for Branch-</a:t>
            </a:r>
          </a:p>
          <a:p>
            <a:pPr lvl="1"/>
            <a:r>
              <a:rPr lang="en-US" altLang="en-US" dirty="0"/>
              <a:t>Circuit Protection</a:t>
            </a:r>
          </a:p>
          <a:p>
            <a:pPr lvl="1"/>
            <a:r>
              <a:rPr lang="en-US" altLang="en-US" dirty="0"/>
              <a:t>Interchangeable by design</a:t>
            </a:r>
          </a:p>
        </p:txBody>
      </p:sp>
      <p:graphicFrame>
        <p:nvGraphicFramePr>
          <p:cNvPr id="271424" name="Group 64"/>
          <p:cNvGraphicFramePr>
            <a:graphicFrameLocks noGrp="1"/>
          </p:cNvGraphicFramePr>
          <p:nvPr/>
        </p:nvGraphicFramePr>
        <p:xfrm>
          <a:off x="673100" y="4613275"/>
          <a:ext cx="7831138" cy="1676400"/>
        </p:xfrm>
        <a:graphic>
          <a:graphicData uri="http://schemas.openxmlformats.org/drawingml/2006/table">
            <a:tbl>
              <a:tblPr/>
              <a:tblGrid>
                <a:gridCol w="955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5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A4BQ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600VAC/500VDC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Time-Delay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Mains, feeders, motors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A4BY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600VAC/300VDC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Fast-Acting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Panelboard, loadcenter, switchgear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A4BT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600VAC/500VDC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Time-Delay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Motors, transformers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21">
            <a:extLst>
              <a:ext uri="{FF2B5EF4-FFF2-40B4-BE49-F238E27FC236}">
                <a16:creationId xmlns:a16="http://schemas.microsoft.com/office/drawing/2014/main" id="{57EE7F46-302B-464D-85D0-415542662BCB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223250" cy="8555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L Fuse Offering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7CA3CF-B2F7-4EED-AE63-1A1C7B6E4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669" y="1966553"/>
            <a:ext cx="1812131" cy="258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3DAB9-DBF7-4507-9A90-4737B633D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137151"/>
            <a:ext cx="1352550" cy="22466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79A279-25D4-4CC3-B087-63BA8F998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386" y="1184413"/>
            <a:ext cx="1443453" cy="227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2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L Fuse 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4DB6C-9E21-4F06-ABC4-EA1FD4C8E762}"/>
              </a:ext>
            </a:extLst>
          </p:cNvPr>
          <p:cNvSpPr txBox="1"/>
          <p:nvPr/>
        </p:nvSpPr>
        <p:spPr>
          <a:xfrm>
            <a:off x="1472171" y="2133600"/>
            <a:ext cx="149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2797F"/>
                </a:solidFill>
              </a:rPr>
              <a:t>P48F (100-800A)</a:t>
            </a:r>
            <a:endParaRPr lang="en-US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C218A-5AA1-42C7-8DAE-1FD81EA52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23545"/>
            <a:ext cx="3679521" cy="279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05083-ECBF-4131-99F4-E2B19D4DD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547898"/>
            <a:ext cx="3740870" cy="2824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A59252-C0DE-4FEB-A503-FE06AF4CB3BC}"/>
              </a:ext>
            </a:extLst>
          </p:cNvPr>
          <p:cNvSpPr txBox="1"/>
          <p:nvPr/>
        </p:nvSpPr>
        <p:spPr>
          <a:xfrm>
            <a:off x="5870935" y="21336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2797F"/>
                </a:solidFill>
              </a:rPr>
              <a:t>P412F (800-1200A)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066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188444" name="Picture 28" descr="B39-OTO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41" y="1696049"/>
            <a:ext cx="973424" cy="1427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12" y="1715014"/>
            <a:ext cx="963925" cy="1427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8AC92-4984-4697-8556-E0AF064129FF}"/>
              </a:ext>
            </a:extLst>
          </p:cNvPr>
          <p:cNvSpPr txBox="1"/>
          <p:nvPr/>
        </p:nvSpPr>
        <p:spPr>
          <a:xfrm>
            <a:off x="7888802" y="1226732"/>
            <a:ext cx="106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L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(248-10)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5DE5E-08F6-46DF-9BEB-3597DD282C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516" y="1685763"/>
            <a:ext cx="1008301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B2E17E-2AE7-4F2B-A222-78E72A8D390E}"/>
              </a:ext>
            </a:extLst>
          </p:cNvPr>
          <p:cNvSpPr txBox="1"/>
          <p:nvPr/>
        </p:nvSpPr>
        <p:spPr>
          <a:xfrm>
            <a:off x="2185727" y="1212611"/>
            <a:ext cx="8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G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(248-5)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AC355-8F40-4D3C-848B-10734F934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875" y="1685763"/>
            <a:ext cx="833726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3977D-441D-463B-93FD-C65D3CFD50C0}"/>
              </a:ext>
            </a:extLst>
          </p:cNvPr>
          <p:cNvSpPr txBox="1"/>
          <p:nvPr/>
        </p:nvSpPr>
        <p:spPr>
          <a:xfrm>
            <a:off x="2950570" y="1068683"/>
            <a:ext cx="164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(non 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(248-6)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D32CC5-C7C0-4C7E-BD56-A06478F0F0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1060" y="1696049"/>
            <a:ext cx="703937" cy="139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2A673C-201E-410E-A22F-2DB91C2781BE}"/>
              </a:ext>
            </a:extLst>
          </p:cNvPr>
          <p:cNvSpPr txBox="1"/>
          <p:nvPr/>
        </p:nvSpPr>
        <p:spPr>
          <a:xfrm>
            <a:off x="4179592" y="1060980"/>
            <a:ext cx="105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(248-7)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A1933-4FAB-45B5-8472-F128CCF11B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1367" y="1711312"/>
            <a:ext cx="1460064" cy="1396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5B7D53-EE3A-4EE0-BE16-E4A1E714469D}"/>
              </a:ext>
            </a:extLst>
          </p:cNvPr>
          <p:cNvSpPr txBox="1"/>
          <p:nvPr/>
        </p:nvSpPr>
        <p:spPr>
          <a:xfrm>
            <a:off x="5358899" y="1253345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J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(248-8)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81FE72-4C4A-4742-9650-CE3284F79EA1}"/>
              </a:ext>
            </a:extLst>
          </p:cNvPr>
          <p:cNvSpPr txBox="1"/>
          <p:nvPr/>
        </p:nvSpPr>
        <p:spPr>
          <a:xfrm>
            <a:off x="6669621" y="1234128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K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(248-9)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F22DD2-E800-4A45-88EB-874C820EA4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01" y="4186708"/>
            <a:ext cx="1130216" cy="14484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D05E69-1BE8-4E01-848D-79397AD59579}"/>
              </a:ext>
            </a:extLst>
          </p:cNvPr>
          <p:cNvSpPr txBox="1"/>
          <p:nvPr/>
        </p:nvSpPr>
        <p:spPr>
          <a:xfrm>
            <a:off x="100473" y="3679513"/>
            <a:ext cx="1010179" cy="471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Plug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(248-11)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73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97843"/>
            <a:ext cx="5638800" cy="992957"/>
          </a:xfrm>
        </p:spPr>
        <p:txBody>
          <a:bodyPr/>
          <a:lstStyle/>
          <a:p>
            <a:pPr lvl="1"/>
            <a:r>
              <a:rPr lang="en-US" altLang="en-US" dirty="0"/>
              <a:t>Ratings Vary, Descriptions Vary</a:t>
            </a:r>
          </a:p>
          <a:p>
            <a:pPr lvl="1"/>
            <a:r>
              <a:rPr lang="en-US" altLang="en-US" dirty="0"/>
              <a:t>3-30A, 10kA IR, AC</a:t>
            </a:r>
          </a:p>
        </p:txBody>
      </p:sp>
      <p:graphicFrame>
        <p:nvGraphicFramePr>
          <p:cNvPr id="294005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823112"/>
              </p:ext>
            </p:extLst>
          </p:nvPr>
        </p:nvGraphicFramePr>
        <p:xfrm>
          <a:off x="200368" y="3503466"/>
          <a:ext cx="8743263" cy="2668734"/>
        </p:xfrm>
        <a:graphic>
          <a:graphicData uri="http://schemas.openxmlformats.org/drawingml/2006/table">
            <a:tbl>
              <a:tblPr lastRow="1" lastCol="1"/>
              <a:tblGrid>
                <a:gridCol w="996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1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17620">
                  <a:extLst>
                    <a:ext uri="{9D8B030D-6E8A-4147-A177-3AD203B41FA5}">
                      <a16:colId xmlns:a16="http://schemas.microsoft.com/office/drawing/2014/main" val="2112292760"/>
                    </a:ext>
                  </a:extLst>
                </a:gridCol>
              </a:tblGrid>
              <a:tr h="59299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Standard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8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125VAC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Fast-Acting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CSA “P-Type”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Non-motor loads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82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GSL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125VAC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Time-Delay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Motor loads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88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125VAC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Time-Delay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UL “low temp”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Cycling loads &amp; motor circuits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88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GTL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125VAC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 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Motor loads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1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125VAC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Fast-Acting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Receptacle &amp; Lighting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125VAC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Time-Delay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CSA “D-Type”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Electric Heating &amp; cycling loads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231973"/>
                  </a:ext>
                </a:extLst>
              </a:tr>
            </a:tbl>
          </a:graphicData>
        </a:graphic>
      </p:graphicFrame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Plug Fuses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CBE2E-1AA6-46E2-8403-9406868D2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166797"/>
            <a:ext cx="1707096" cy="21877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78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188444" name="Picture 28" descr="B39-OTO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41" y="1696049"/>
            <a:ext cx="973424" cy="1427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12" y="1715014"/>
            <a:ext cx="963925" cy="1427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38" y="4193534"/>
            <a:ext cx="1033457" cy="14017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8AC92-4984-4697-8556-E0AF064129FF}"/>
              </a:ext>
            </a:extLst>
          </p:cNvPr>
          <p:cNvSpPr txBox="1"/>
          <p:nvPr/>
        </p:nvSpPr>
        <p:spPr>
          <a:xfrm>
            <a:off x="7888802" y="1226732"/>
            <a:ext cx="106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L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(248-10)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5DE5E-08F6-46DF-9BEB-3597DD282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16" y="1685763"/>
            <a:ext cx="1008301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B2E17E-2AE7-4F2B-A222-78E72A8D390E}"/>
              </a:ext>
            </a:extLst>
          </p:cNvPr>
          <p:cNvSpPr txBox="1"/>
          <p:nvPr/>
        </p:nvSpPr>
        <p:spPr>
          <a:xfrm>
            <a:off x="2185727" y="1212611"/>
            <a:ext cx="8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G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(248-5)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AC355-8F40-4D3C-848B-10734F93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3875" y="1685763"/>
            <a:ext cx="833726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3977D-441D-463B-93FD-C65D3CFD50C0}"/>
              </a:ext>
            </a:extLst>
          </p:cNvPr>
          <p:cNvSpPr txBox="1"/>
          <p:nvPr/>
        </p:nvSpPr>
        <p:spPr>
          <a:xfrm>
            <a:off x="2950570" y="1068683"/>
            <a:ext cx="164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(non 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(248-6)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D32CC5-C7C0-4C7E-BD56-A06478F0F0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1060" y="1696049"/>
            <a:ext cx="703937" cy="139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2A673C-201E-410E-A22F-2DB91C2781BE}"/>
              </a:ext>
            </a:extLst>
          </p:cNvPr>
          <p:cNvSpPr txBox="1"/>
          <p:nvPr/>
        </p:nvSpPr>
        <p:spPr>
          <a:xfrm>
            <a:off x="4179592" y="1060980"/>
            <a:ext cx="105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(248-7)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A1933-4FAB-45B5-8472-F128CCF11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367" y="1711312"/>
            <a:ext cx="1460064" cy="1396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5B7D53-EE3A-4EE0-BE16-E4A1E714469D}"/>
              </a:ext>
            </a:extLst>
          </p:cNvPr>
          <p:cNvSpPr txBox="1"/>
          <p:nvPr/>
        </p:nvSpPr>
        <p:spPr>
          <a:xfrm>
            <a:off x="5358899" y="1253345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J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(248-8)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81FE72-4C4A-4742-9650-CE3284F79EA1}"/>
              </a:ext>
            </a:extLst>
          </p:cNvPr>
          <p:cNvSpPr txBox="1"/>
          <p:nvPr/>
        </p:nvSpPr>
        <p:spPr>
          <a:xfrm>
            <a:off x="6669621" y="1234128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K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(248-9)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F22DD2-E800-4A45-88EB-874C820EA4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01" y="4186708"/>
            <a:ext cx="1130216" cy="14484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D05E69-1BE8-4E01-848D-79397AD59579}"/>
              </a:ext>
            </a:extLst>
          </p:cNvPr>
          <p:cNvSpPr txBox="1"/>
          <p:nvPr/>
        </p:nvSpPr>
        <p:spPr>
          <a:xfrm>
            <a:off x="100473" y="3679513"/>
            <a:ext cx="1010179" cy="471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Plug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(248-11)</a:t>
            </a: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DFDDE-4242-43C3-A0ED-33D6CAE3052A}"/>
              </a:ext>
            </a:extLst>
          </p:cNvPr>
          <p:cNvSpPr txBox="1"/>
          <p:nvPr/>
        </p:nvSpPr>
        <p:spPr>
          <a:xfrm>
            <a:off x="1213740" y="3679513"/>
            <a:ext cx="121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R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89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709" y="2676279"/>
            <a:ext cx="6090474" cy="3241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Overview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335464" y="2253343"/>
            <a:ext cx="273749" cy="1839686"/>
          </a:xfrm>
          <a:prstGeom prst="straightConnector1">
            <a:avLst/>
          </a:prstGeom>
          <a:ln w="38100">
            <a:solidFill>
              <a:srgbClr val="E84E0F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743206" y="4837770"/>
            <a:ext cx="1748413" cy="450711"/>
          </a:xfrm>
          <a:prstGeom prst="straightConnector1">
            <a:avLst/>
          </a:prstGeom>
          <a:ln w="38100">
            <a:solidFill>
              <a:srgbClr val="E84E0F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169485" y="2894295"/>
            <a:ext cx="220362" cy="1743023"/>
          </a:xfrm>
          <a:prstGeom prst="straightConnector1">
            <a:avLst/>
          </a:prstGeom>
          <a:ln w="38100">
            <a:solidFill>
              <a:srgbClr val="E84E0F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792663" y="4637314"/>
            <a:ext cx="753654" cy="683918"/>
          </a:xfrm>
          <a:prstGeom prst="straightConnector1">
            <a:avLst/>
          </a:prstGeom>
          <a:ln w="38100">
            <a:solidFill>
              <a:srgbClr val="E84E0F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530563" y="3008597"/>
            <a:ext cx="1" cy="1829005"/>
          </a:xfrm>
          <a:prstGeom prst="straightConnector1">
            <a:avLst/>
          </a:prstGeom>
          <a:ln w="38100">
            <a:solidFill>
              <a:srgbClr val="E84E0F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776474" y="4528632"/>
            <a:ext cx="3061624" cy="1281927"/>
          </a:xfrm>
          <a:prstGeom prst="straightConnector1">
            <a:avLst/>
          </a:prstGeom>
          <a:ln w="38100">
            <a:solidFill>
              <a:srgbClr val="E84E0F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758425" y="4659299"/>
            <a:ext cx="826701" cy="494753"/>
          </a:xfrm>
          <a:prstGeom prst="straightConnector1">
            <a:avLst/>
          </a:prstGeom>
          <a:ln w="38100">
            <a:solidFill>
              <a:srgbClr val="E84E0F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17"/>
          <p:cNvGrpSpPr/>
          <p:nvPr/>
        </p:nvGrpSpPr>
        <p:grpSpPr>
          <a:xfrm>
            <a:off x="4906800" y="1181947"/>
            <a:ext cx="3716748" cy="1356154"/>
            <a:chOff x="314324" y="2564602"/>
            <a:chExt cx="1289051" cy="107394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" name="矩形 19"/>
            <p:cNvSpPr/>
            <p:nvPr/>
          </p:nvSpPr>
          <p:spPr>
            <a:xfrm>
              <a:off x="314324" y="2564602"/>
              <a:ext cx="1289051" cy="222454"/>
            </a:xfrm>
            <a:prstGeom prst="rect">
              <a:avLst/>
            </a:prstGeom>
            <a:solidFill>
              <a:srgbClr val="E84E0F"/>
            </a:solidFill>
            <a:ln>
              <a:solidFill>
                <a:srgbClr val="E84E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816">
                <a:defRPr/>
              </a:pPr>
              <a:r>
                <a:rPr lang="en-US" altLang="zh-CN" sz="1100" b="1" dirty="0">
                  <a:solidFill>
                    <a:prstClr val="white"/>
                  </a:solidFill>
                </a:rPr>
                <a:t>Switchgear/Motor Control</a:t>
              </a:r>
              <a:endParaRPr lang="zh-CN" altLang="en-US" sz="1100" b="1" dirty="0">
                <a:solidFill>
                  <a:prstClr val="white"/>
                </a:solidFill>
              </a:endParaRPr>
            </a:p>
          </p:txBody>
        </p:sp>
        <p:sp>
          <p:nvSpPr>
            <p:cNvPr id="36" name="矩形 20"/>
            <p:cNvSpPr/>
            <p:nvPr/>
          </p:nvSpPr>
          <p:spPr>
            <a:xfrm>
              <a:off x="314325" y="2795768"/>
              <a:ext cx="1289050" cy="842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57816">
                <a:defRPr/>
              </a:pPr>
              <a:endParaRPr lang="zh-CN" altLang="en-US" sz="1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863400" y="2332227"/>
            <a:ext cx="3824465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 anchor="ctr">
            <a:spAutoFit/>
          </a:bodyPr>
          <a:lstStyle/>
          <a:p>
            <a:pPr algn="ctr" defTabSz="957598"/>
            <a:r>
              <a:rPr lang="de-AT" sz="700" dirty="0">
                <a:solidFill>
                  <a:srgbClr val="517485"/>
                </a:solidFill>
              </a:rPr>
              <a:t>Class L Fuses, Class J Fuses, Class T Fuses, Surge Protective Devices</a:t>
            </a:r>
            <a:endParaRPr lang="en-US" sz="700" dirty="0">
              <a:solidFill>
                <a:srgbClr val="517485"/>
              </a:solidFill>
            </a:endParaRPr>
          </a:p>
        </p:txBody>
      </p:sp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5035" y="1525201"/>
            <a:ext cx="760830" cy="80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487" y="1482568"/>
            <a:ext cx="476917" cy="85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9214" y="1525202"/>
            <a:ext cx="550514" cy="86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665" y="1524000"/>
            <a:ext cx="89681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" name="组合 17"/>
          <p:cNvGrpSpPr/>
          <p:nvPr/>
        </p:nvGrpSpPr>
        <p:grpSpPr>
          <a:xfrm>
            <a:off x="5745457" y="2694246"/>
            <a:ext cx="3271173" cy="1356154"/>
            <a:chOff x="314324" y="2564602"/>
            <a:chExt cx="1289051" cy="107394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4" name="矩形 19"/>
            <p:cNvSpPr/>
            <p:nvPr/>
          </p:nvSpPr>
          <p:spPr>
            <a:xfrm>
              <a:off x="314324" y="2564602"/>
              <a:ext cx="1289051" cy="222454"/>
            </a:xfrm>
            <a:prstGeom prst="rect">
              <a:avLst/>
            </a:prstGeom>
            <a:solidFill>
              <a:srgbClr val="E84E0F"/>
            </a:solidFill>
            <a:ln>
              <a:solidFill>
                <a:srgbClr val="E84E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816">
                <a:defRPr/>
              </a:pPr>
              <a:r>
                <a:rPr lang="en-US" altLang="zh-CN" sz="1100" b="1" dirty="0">
                  <a:solidFill>
                    <a:prstClr val="white"/>
                  </a:solidFill>
                </a:rPr>
                <a:t>Distribution Network/Back-Up Generator</a:t>
              </a:r>
              <a:endParaRPr lang="zh-CN" altLang="en-US" sz="1100" b="1" dirty="0">
                <a:solidFill>
                  <a:prstClr val="white"/>
                </a:solidFill>
              </a:endParaRPr>
            </a:p>
          </p:txBody>
        </p:sp>
        <p:sp>
          <p:nvSpPr>
            <p:cNvPr id="45" name="矩形 20"/>
            <p:cNvSpPr/>
            <p:nvPr/>
          </p:nvSpPr>
          <p:spPr>
            <a:xfrm>
              <a:off x="314325" y="2795768"/>
              <a:ext cx="1289050" cy="842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57816">
                <a:defRPr/>
              </a:pPr>
              <a:endParaRPr lang="zh-CN" altLang="en-US" sz="1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745373" y="3844360"/>
            <a:ext cx="3251990" cy="206047"/>
          </a:xfrm>
          <a:prstGeom prst="rect">
            <a:avLst/>
          </a:prstGeom>
          <a:noFill/>
          <a:ln w="6350">
            <a:noFill/>
          </a:ln>
        </p:spPr>
        <p:txBody>
          <a:bodyPr wrap="square" rtlCol="0" anchor="ctr">
            <a:spAutoFit/>
          </a:bodyPr>
          <a:lstStyle/>
          <a:p>
            <a:pPr algn="ctr" defTabSz="957598"/>
            <a:r>
              <a:rPr lang="de-AT" sz="700" dirty="0">
                <a:solidFill>
                  <a:srgbClr val="517485"/>
                </a:solidFill>
              </a:rPr>
              <a:t>Class J Fuses, Medium Voltage Fuses, Cable Protectors</a:t>
            </a:r>
            <a:endParaRPr lang="en-US" sz="700" dirty="0">
              <a:solidFill>
                <a:srgbClr val="517485"/>
              </a:solidFill>
            </a:endParaRPr>
          </a:p>
        </p:txBody>
      </p:sp>
      <p:pic>
        <p:nvPicPr>
          <p:cNvPr id="4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7888" y="3004352"/>
            <a:ext cx="476917" cy="85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185" y="3039769"/>
            <a:ext cx="1478415" cy="83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5520" y="3022836"/>
            <a:ext cx="431331" cy="89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8" name="组合 17"/>
          <p:cNvGrpSpPr/>
          <p:nvPr/>
        </p:nvGrpSpPr>
        <p:grpSpPr>
          <a:xfrm>
            <a:off x="5317921" y="5053625"/>
            <a:ext cx="3716748" cy="1356154"/>
            <a:chOff x="314324" y="2564602"/>
            <a:chExt cx="1289051" cy="107394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9" name="矩形 19"/>
            <p:cNvSpPr/>
            <p:nvPr/>
          </p:nvSpPr>
          <p:spPr>
            <a:xfrm>
              <a:off x="314324" y="2564602"/>
              <a:ext cx="1289051" cy="222454"/>
            </a:xfrm>
            <a:prstGeom prst="rect">
              <a:avLst/>
            </a:prstGeom>
            <a:solidFill>
              <a:srgbClr val="E84E0F"/>
            </a:solidFill>
            <a:ln>
              <a:solidFill>
                <a:srgbClr val="E84E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816">
                <a:defRPr/>
              </a:pPr>
              <a:r>
                <a:rPr lang="en-US" altLang="zh-CN" sz="1100" b="1" dirty="0">
                  <a:solidFill>
                    <a:prstClr val="white"/>
                  </a:solidFill>
                </a:rPr>
                <a:t>Specialty Products</a:t>
              </a:r>
              <a:endParaRPr lang="zh-CN" altLang="en-US" sz="1100" b="1" dirty="0">
                <a:solidFill>
                  <a:prstClr val="white"/>
                </a:solidFill>
              </a:endParaRPr>
            </a:p>
          </p:txBody>
        </p:sp>
        <p:sp>
          <p:nvSpPr>
            <p:cNvPr id="50" name="矩形 20"/>
            <p:cNvSpPr/>
            <p:nvPr/>
          </p:nvSpPr>
          <p:spPr>
            <a:xfrm>
              <a:off x="314325" y="2795768"/>
              <a:ext cx="1289050" cy="842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57816">
                <a:defRPr/>
              </a:pPr>
              <a:endParaRPr lang="zh-CN" altLang="en-US" sz="1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5249780" y="6203905"/>
            <a:ext cx="3875036" cy="200055"/>
          </a:xfrm>
          <a:prstGeom prst="rect">
            <a:avLst/>
          </a:prstGeom>
          <a:noFill/>
          <a:ln w="6350">
            <a:noFill/>
          </a:ln>
        </p:spPr>
        <p:txBody>
          <a:bodyPr wrap="square" rtlCol="0" anchor="ctr">
            <a:spAutoFit/>
          </a:bodyPr>
          <a:lstStyle/>
          <a:p>
            <a:pPr algn="ctr" defTabSz="957598"/>
            <a:r>
              <a:rPr lang="de-AT" sz="700" dirty="0">
                <a:solidFill>
                  <a:srgbClr val="517485"/>
                </a:solidFill>
              </a:rPr>
              <a:t>In-Line Fuse Holders, Forklift Truck Fuses, High-Speed Fuses &amp; Holders</a:t>
            </a:r>
            <a:endParaRPr lang="en-US" sz="700" dirty="0">
              <a:solidFill>
                <a:srgbClr val="517485"/>
              </a:solidFill>
            </a:endParaRPr>
          </a:p>
        </p:txBody>
      </p:sp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6363" y="5466932"/>
            <a:ext cx="108145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7013" y="5539669"/>
            <a:ext cx="104628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872" y="5369673"/>
            <a:ext cx="777355" cy="84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" name="组合 17"/>
          <p:cNvGrpSpPr/>
          <p:nvPr/>
        </p:nvGrpSpPr>
        <p:grpSpPr>
          <a:xfrm>
            <a:off x="131120" y="5058024"/>
            <a:ext cx="3585537" cy="1356154"/>
            <a:chOff x="314324" y="2564602"/>
            <a:chExt cx="1289051" cy="107394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1" name="矩形 19"/>
            <p:cNvSpPr/>
            <p:nvPr/>
          </p:nvSpPr>
          <p:spPr>
            <a:xfrm>
              <a:off x="314324" y="2564602"/>
              <a:ext cx="1289051" cy="222454"/>
            </a:xfrm>
            <a:prstGeom prst="rect">
              <a:avLst/>
            </a:prstGeom>
            <a:solidFill>
              <a:srgbClr val="E84E0F"/>
            </a:solidFill>
            <a:ln>
              <a:solidFill>
                <a:srgbClr val="E84E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816">
                <a:defRPr/>
              </a:pPr>
              <a:r>
                <a:rPr lang="en-US" altLang="zh-CN" sz="1100" b="1" dirty="0">
                  <a:solidFill>
                    <a:prstClr val="white"/>
                  </a:solidFill>
                </a:rPr>
                <a:t>Industrial Controls</a:t>
              </a:r>
              <a:endParaRPr lang="zh-CN" altLang="en-US" sz="1100" b="1" dirty="0">
                <a:solidFill>
                  <a:prstClr val="white"/>
                </a:solidFill>
              </a:endParaRPr>
            </a:p>
          </p:txBody>
        </p:sp>
        <p:sp>
          <p:nvSpPr>
            <p:cNvPr id="62" name="矩形 20"/>
            <p:cNvSpPr/>
            <p:nvPr/>
          </p:nvSpPr>
          <p:spPr>
            <a:xfrm>
              <a:off x="314325" y="2795768"/>
              <a:ext cx="1289050" cy="842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57816">
                <a:defRPr/>
              </a:pPr>
              <a:endParaRPr lang="zh-CN" altLang="en-US" sz="1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10937" y="6154443"/>
            <a:ext cx="3605719" cy="307777"/>
          </a:xfrm>
          <a:prstGeom prst="rect">
            <a:avLst/>
          </a:prstGeom>
          <a:noFill/>
          <a:ln w="6350">
            <a:noFill/>
          </a:ln>
        </p:spPr>
        <p:txBody>
          <a:bodyPr wrap="square" rtlCol="0" anchor="ctr">
            <a:spAutoFit/>
          </a:bodyPr>
          <a:lstStyle/>
          <a:p>
            <a:pPr algn="ctr" defTabSz="957598"/>
            <a:r>
              <a:rPr lang="de-AT" sz="700" dirty="0">
                <a:solidFill>
                  <a:srgbClr val="517485"/>
                </a:solidFill>
              </a:rPr>
              <a:t>Class CC Fuses; UltraSafe</a:t>
            </a:r>
            <a:r>
              <a:rPr lang="de-AT" sz="700" baseline="30000" dirty="0">
                <a:solidFill>
                  <a:srgbClr val="517485"/>
                </a:solidFill>
              </a:rPr>
              <a:t>TM</a:t>
            </a:r>
            <a:r>
              <a:rPr lang="de-AT" sz="700" dirty="0">
                <a:solidFill>
                  <a:srgbClr val="517485"/>
                </a:solidFill>
              </a:rPr>
              <a:t> Fuse Holders; ClassJ, RK1, T Fuses; Surge Protective Devices</a:t>
            </a:r>
            <a:endParaRPr lang="en-US" sz="700" dirty="0">
              <a:solidFill>
                <a:srgbClr val="517485"/>
              </a:solidFill>
            </a:endParaRPr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056" y="5358000"/>
            <a:ext cx="731453" cy="8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610" y="5394780"/>
            <a:ext cx="747507" cy="82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523" y="5383468"/>
            <a:ext cx="574633" cy="81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4019" y="5377135"/>
            <a:ext cx="761622" cy="85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388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6" grpId="0"/>
      <p:bldP spid="51" grpId="0"/>
      <p:bldP spid="6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EC1D78-2DA6-4AD1-BCF6-8B6E7548C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520" y="1285610"/>
            <a:ext cx="1689162" cy="2286000"/>
          </a:xfrm>
          <a:prstGeom prst="rect">
            <a:avLst/>
          </a:prstGeom>
        </p:spPr>
      </p:pic>
      <p:sp>
        <p:nvSpPr>
          <p:cNvPr id="294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957" y="1285610"/>
            <a:ext cx="5189537" cy="2971801"/>
          </a:xfrm>
          <a:noFill/>
        </p:spPr>
        <p:txBody>
          <a:bodyPr/>
          <a:lstStyle/>
          <a:p>
            <a:pPr lvl="1"/>
            <a:r>
              <a:rPr lang="en-US" altLang="en-US" dirty="0"/>
              <a:t>Ratings 600A or less, 200kA I.R.</a:t>
            </a:r>
          </a:p>
          <a:p>
            <a:pPr lvl="1"/>
            <a:r>
              <a:rPr lang="en-US" altLang="en-US" dirty="0"/>
              <a:t>Current-Limiting</a:t>
            </a:r>
          </a:p>
          <a:p>
            <a:pPr lvl="1"/>
            <a:r>
              <a:rPr lang="en-US" altLang="en-US" dirty="0"/>
              <a:t>Sizes vary by ampere rating</a:t>
            </a:r>
          </a:p>
          <a:p>
            <a:pPr lvl="1"/>
            <a:r>
              <a:rPr lang="en-US" altLang="en-US" dirty="0"/>
              <a:t>Rejection feature</a:t>
            </a:r>
          </a:p>
          <a:p>
            <a:pPr lvl="1"/>
            <a:r>
              <a:rPr lang="en-US" altLang="en-US" dirty="0"/>
              <a:t>UL Listed for Branch- Circuit Protection</a:t>
            </a:r>
          </a:p>
          <a:p>
            <a:pPr lvl="1"/>
            <a:r>
              <a:rPr lang="en-US" altLang="en-US" dirty="0"/>
              <a:t>Non-indicating available in RK-5</a:t>
            </a:r>
          </a:p>
          <a:p>
            <a:pPr lvl="1"/>
            <a:r>
              <a:rPr lang="en-US" altLang="en-US" dirty="0"/>
              <a:t>RK-1 Reducer fuses available in both 250VAC &amp; 600VAC sizes</a:t>
            </a:r>
          </a:p>
        </p:txBody>
      </p:sp>
      <p:graphicFrame>
        <p:nvGraphicFramePr>
          <p:cNvPr id="295015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878148"/>
              </p:ext>
            </p:extLst>
          </p:nvPr>
        </p:nvGraphicFramePr>
        <p:xfrm>
          <a:off x="704056" y="3868589"/>
          <a:ext cx="7735888" cy="2377440"/>
        </p:xfrm>
        <a:graphic>
          <a:graphicData uri="http://schemas.openxmlformats.org/drawingml/2006/table">
            <a:tbl>
              <a:tblPr/>
              <a:tblGrid>
                <a:gridCol w="90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65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2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A2D-R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250VAC/DC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Time-Delay (RK-1)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Motors, safety switches, transformers, disconnects, control, arc flash mitigation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A6D-R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A2K-R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Fast-Acting (RK-1)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Loadcenters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panelboards, switchboards, bus duct, feeders, lighting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A6K-R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TR-R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250VAC/DC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Time-Delay (RK-5)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Motor circuits, mains, feeders, branch circuits, transformers, service entrance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288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TRS-R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2797F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2797F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497084"/>
                  </a:ext>
                </a:extLst>
              </a:tr>
            </a:tbl>
          </a:graphicData>
        </a:graphic>
      </p:graphicFrame>
      <p:sp>
        <p:nvSpPr>
          <p:cNvPr id="7" name="Rectangle 21">
            <a:extLst>
              <a:ext uri="{FF2B5EF4-FFF2-40B4-BE49-F238E27FC236}">
                <a16:creationId xmlns:a16="http://schemas.microsoft.com/office/drawing/2014/main" id="{DA988FFD-65A9-4C31-B83A-40D37D3FD5D4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223250" cy="8555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R Fuse Offering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5DB43-18D0-4145-8AB5-2ADD14562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70" y="1143000"/>
            <a:ext cx="1225279" cy="1823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E75679-83F6-4CC3-828D-97A1E265F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143000"/>
            <a:ext cx="1156643" cy="196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478662-7591-481D-BE57-57C0D6F54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040" y="1871778"/>
            <a:ext cx="1360849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ACC026-4758-498F-89AB-E76309217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037" y="1180602"/>
            <a:ext cx="199072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R Fuse 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4DB6C-9E21-4F06-ABC4-EA1FD4C8E762}"/>
              </a:ext>
            </a:extLst>
          </p:cNvPr>
          <p:cNvSpPr txBox="1"/>
          <p:nvPr/>
        </p:nvSpPr>
        <p:spPr>
          <a:xfrm>
            <a:off x="3429000" y="1752601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20XXXR &amp; 60XXXR</a:t>
            </a:r>
            <a:endParaRPr lang="en-US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1A26B-9F70-4F54-8FC6-6DA3DE4CE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988" y="2244604"/>
            <a:ext cx="2018559" cy="281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48FCE1-7BDE-4555-AE55-02B3BC4C8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820" y="2702648"/>
            <a:ext cx="2018558" cy="19583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D15D84-C950-455A-86CF-76233AD05957}"/>
              </a:ext>
            </a:extLst>
          </p:cNvPr>
          <p:cNvSpPr/>
          <p:nvPr/>
        </p:nvSpPr>
        <p:spPr>
          <a:xfrm>
            <a:off x="4603423" y="5334000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https://ep-us.mersen.com/products/series/class-r-600v-fuseholders-class-r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71F747-59DD-476A-9E6C-16BF4B334818}"/>
              </a:ext>
            </a:extLst>
          </p:cNvPr>
          <p:cNvSpPr/>
          <p:nvPr/>
        </p:nvSpPr>
        <p:spPr>
          <a:xfrm>
            <a:off x="1553567" y="5334000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https://ep-us.mersen.com/products/series/class-r-250v-fuseholders-class-r</a:t>
            </a:r>
          </a:p>
        </p:txBody>
      </p:sp>
    </p:spTree>
    <p:extLst>
      <p:ext uri="{BB962C8B-B14F-4D97-AF65-F5344CB8AC3E}">
        <p14:creationId xmlns:p14="http://schemas.microsoft.com/office/powerpoint/2010/main" val="1247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9263" y="1600200"/>
            <a:ext cx="7772400" cy="4343400"/>
          </a:xfrm>
        </p:spPr>
        <p:txBody>
          <a:bodyPr/>
          <a:lstStyle/>
          <a:p>
            <a:pPr lvl="1"/>
            <a:r>
              <a:rPr lang="en-US" altLang="en-US" dirty="0"/>
              <a:t>Incorporate touch-safe protection </a:t>
            </a:r>
          </a:p>
          <a:p>
            <a:pPr lvl="1">
              <a:buFontTx/>
              <a:buNone/>
            </a:pPr>
            <a:r>
              <a:rPr lang="en-US" altLang="en-US" dirty="0"/>
              <a:t>	into open style fuseholders</a:t>
            </a:r>
          </a:p>
          <a:p>
            <a:pPr lvl="1"/>
            <a:r>
              <a:rPr lang="en-US" altLang="en-US" dirty="0"/>
              <a:t>Inexpensive, </a:t>
            </a:r>
            <a:r>
              <a:rPr lang="en-US" altLang="en-US" dirty="0" err="1"/>
              <a:t>snap-on</a:t>
            </a:r>
            <a:r>
              <a:rPr lang="en-US" altLang="en-US" dirty="0"/>
              <a:t> feature</a:t>
            </a:r>
          </a:p>
          <a:p>
            <a:pPr lvl="1"/>
            <a:r>
              <a:rPr lang="en-US" altLang="en-US" dirty="0"/>
              <a:t>Optional visual blown fuse indication</a:t>
            </a:r>
          </a:p>
          <a:p>
            <a:pPr lvl="1"/>
            <a:r>
              <a:rPr lang="en-US" altLang="en-US" dirty="0"/>
              <a:t>Available up to 100A</a:t>
            </a:r>
          </a:p>
          <a:p>
            <a:pPr lvl="2"/>
            <a:r>
              <a:rPr lang="en-US" altLang="en-US" dirty="0"/>
              <a:t>Class J – (up to 200A)</a:t>
            </a:r>
          </a:p>
          <a:p>
            <a:pPr lvl="2"/>
            <a:r>
              <a:rPr lang="en-US" altLang="en-US" dirty="0"/>
              <a:t>Class R</a:t>
            </a:r>
          </a:p>
          <a:p>
            <a:pPr lvl="2"/>
            <a:r>
              <a:rPr lang="en-US" altLang="en-US" dirty="0"/>
              <a:t>Class CC</a:t>
            </a:r>
          </a:p>
          <a:p>
            <a:pPr lvl="2"/>
            <a:r>
              <a:rPr lang="en-US" altLang="en-US" dirty="0"/>
              <a:t>Midget</a:t>
            </a:r>
          </a:p>
          <a:p>
            <a:pPr lvl="2"/>
            <a:r>
              <a:rPr lang="en-US" altLang="en-US" dirty="0"/>
              <a:t>Class G</a:t>
            </a:r>
          </a:p>
        </p:txBody>
      </p:sp>
      <p:pic>
        <p:nvPicPr>
          <p:cNvPr id="281604" name="Picture 4" descr="H64-DF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1860550"/>
            <a:ext cx="2884488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49262" y="190500"/>
            <a:ext cx="8246681" cy="838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Dead Front Covers - DFC</a:t>
            </a:r>
          </a:p>
        </p:txBody>
      </p:sp>
    </p:spTree>
    <p:extLst>
      <p:ext uri="{BB962C8B-B14F-4D97-AF65-F5344CB8AC3E}">
        <p14:creationId xmlns:p14="http://schemas.microsoft.com/office/powerpoint/2010/main" val="13533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188444" name="Picture 28" descr="B39-OTO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41" y="1696049"/>
            <a:ext cx="973424" cy="1427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12" y="1715014"/>
            <a:ext cx="963925" cy="1427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38" y="4193534"/>
            <a:ext cx="1033457" cy="14017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8AC92-4984-4697-8556-E0AF064129FF}"/>
              </a:ext>
            </a:extLst>
          </p:cNvPr>
          <p:cNvSpPr txBox="1"/>
          <p:nvPr/>
        </p:nvSpPr>
        <p:spPr>
          <a:xfrm>
            <a:off x="7888802" y="1226732"/>
            <a:ext cx="106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L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(248-10)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5DE5E-08F6-46DF-9BEB-3597DD282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16" y="1685763"/>
            <a:ext cx="1008301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B2E17E-2AE7-4F2B-A222-78E72A8D390E}"/>
              </a:ext>
            </a:extLst>
          </p:cNvPr>
          <p:cNvSpPr txBox="1"/>
          <p:nvPr/>
        </p:nvSpPr>
        <p:spPr>
          <a:xfrm>
            <a:off x="2185727" y="1212611"/>
            <a:ext cx="8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G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(248-5)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AC355-8F40-4D3C-848B-10734F93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3875" y="1685763"/>
            <a:ext cx="833726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3977D-441D-463B-93FD-C65D3CFD50C0}"/>
              </a:ext>
            </a:extLst>
          </p:cNvPr>
          <p:cNvSpPr txBox="1"/>
          <p:nvPr/>
        </p:nvSpPr>
        <p:spPr>
          <a:xfrm>
            <a:off x="2950570" y="1068683"/>
            <a:ext cx="164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(non 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(248-6)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D32CC5-C7C0-4C7E-BD56-A06478F0F0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1060" y="1696049"/>
            <a:ext cx="703937" cy="139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2A673C-201E-410E-A22F-2DB91C2781BE}"/>
              </a:ext>
            </a:extLst>
          </p:cNvPr>
          <p:cNvSpPr txBox="1"/>
          <p:nvPr/>
        </p:nvSpPr>
        <p:spPr>
          <a:xfrm>
            <a:off x="4179592" y="1060980"/>
            <a:ext cx="105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(248-7)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A1933-4FAB-45B5-8472-F128CCF11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367" y="1711312"/>
            <a:ext cx="1460064" cy="1396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5B7D53-EE3A-4EE0-BE16-E4A1E714469D}"/>
              </a:ext>
            </a:extLst>
          </p:cNvPr>
          <p:cNvSpPr txBox="1"/>
          <p:nvPr/>
        </p:nvSpPr>
        <p:spPr>
          <a:xfrm>
            <a:off x="5358899" y="1253345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J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(248-8)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81FE72-4C4A-4742-9650-CE3284F79EA1}"/>
              </a:ext>
            </a:extLst>
          </p:cNvPr>
          <p:cNvSpPr txBox="1"/>
          <p:nvPr/>
        </p:nvSpPr>
        <p:spPr>
          <a:xfrm>
            <a:off x="6669621" y="1234128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K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(248-9)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F22DD2-E800-4A45-88EB-874C820EA4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01" y="4186708"/>
            <a:ext cx="1130216" cy="14484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D05E69-1BE8-4E01-848D-79397AD59579}"/>
              </a:ext>
            </a:extLst>
          </p:cNvPr>
          <p:cNvSpPr txBox="1"/>
          <p:nvPr/>
        </p:nvSpPr>
        <p:spPr>
          <a:xfrm>
            <a:off x="100473" y="3679513"/>
            <a:ext cx="1010179" cy="471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Plug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(248-11)</a:t>
            </a: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DFDDE-4242-43C3-A0ED-33D6CAE3052A}"/>
              </a:ext>
            </a:extLst>
          </p:cNvPr>
          <p:cNvSpPr txBox="1"/>
          <p:nvPr/>
        </p:nvSpPr>
        <p:spPr>
          <a:xfrm>
            <a:off x="1213740" y="3679513"/>
            <a:ext cx="121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R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(248-12)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1A5A87-26BD-4350-ACBC-302FED4DF0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8568" y="4185260"/>
            <a:ext cx="1270867" cy="14052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0586E5C-CA32-404E-A7FE-F2BD3BAD106C}"/>
              </a:ext>
            </a:extLst>
          </p:cNvPr>
          <p:cNvSpPr txBox="1"/>
          <p:nvPr/>
        </p:nvSpPr>
        <p:spPr>
          <a:xfrm>
            <a:off x="2515249" y="3471806"/>
            <a:ext cx="121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Semiconductor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(248-13)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617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2999"/>
            <a:ext cx="4960937" cy="3020557"/>
          </a:xfrm>
          <a:noFill/>
        </p:spPr>
        <p:txBody>
          <a:bodyPr/>
          <a:lstStyle/>
          <a:p>
            <a:pPr marL="0" indent="0">
              <a:buNone/>
            </a:pPr>
            <a:endParaRPr lang="en-US" altLang="en-US" dirty="0"/>
          </a:p>
          <a:p>
            <a:pPr lvl="1"/>
            <a:r>
              <a:rPr lang="en-US" altLang="en-US" dirty="0"/>
              <a:t>Rated 1-6000A Current-Limiting</a:t>
            </a:r>
          </a:p>
          <a:p>
            <a:pPr lvl="1"/>
            <a:r>
              <a:rPr lang="en-US" altLang="en-US" dirty="0"/>
              <a:t>Rated 125 to 1500VAC/DC</a:t>
            </a:r>
          </a:p>
          <a:p>
            <a:pPr lvl="1"/>
            <a:r>
              <a:rPr lang="en-US" altLang="en-US" dirty="0"/>
              <a:t>Sizes vary by ampere rating</a:t>
            </a:r>
          </a:p>
          <a:p>
            <a:pPr lvl="1"/>
            <a:r>
              <a:rPr lang="en-US" altLang="en-US" dirty="0"/>
              <a:t>Different mounting options available</a:t>
            </a:r>
          </a:p>
          <a:p>
            <a:pPr lvl="1"/>
            <a:r>
              <a:rPr lang="en-US" altLang="en-US" dirty="0"/>
              <a:t>Primarily used for back-up protection only</a:t>
            </a:r>
          </a:p>
          <a:p>
            <a:pPr lvl="1"/>
            <a:r>
              <a:rPr lang="en-US" altLang="en-US" dirty="0"/>
              <a:t>Special purpose DC &amp; AC fuses</a:t>
            </a: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57EE7F46-302B-464D-85D0-415542662BCB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223250" cy="8555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Semiconductor Fuse Offering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D3477-0559-4218-B1B4-4E23786A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744" y="1616556"/>
            <a:ext cx="2324100" cy="2017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D77804-76BE-48A7-B646-908AC5EB9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557" y="4253783"/>
            <a:ext cx="2232025" cy="2145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8B1EF7-B962-4DAA-952E-07CD73656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4232573"/>
            <a:ext cx="2214882" cy="2145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DD73AA-0B2E-4F89-BD68-91D5D6A88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4733437"/>
            <a:ext cx="838200" cy="11862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2AC14E-5DAA-4F75-BD06-3016206A7FDC}"/>
              </a:ext>
            </a:extLst>
          </p:cNvPr>
          <p:cNvSpPr/>
          <p:nvPr/>
        </p:nvSpPr>
        <p:spPr>
          <a:xfrm>
            <a:off x="4918712" y="1182681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en-US" dirty="0"/>
              <a:t>European Square Body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116A18-305C-468F-8DF6-6B58BF2B1AEE}"/>
              </a:ext>
            </a:extLst>
          </p:cNvPr>
          <p:cNvSpPr/>
          <p:nvPr/>
        </p:nvSpPr>
        <p:spPr>
          <a:xfrm>
            <a:off x="4655786" y="3794224"/>
            <a:ext cx="3570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en-US" dirty="0"/>
              <a:t>North American Round Body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99D25F-E5B8-4790-BB4C-2A210FD92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690" y="4113243"/>
            <a:ext cx="1533525" cy="224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4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Semiconductor Fuse 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4DB6C-9E21-4F06-ABC4-EA1FD4C8E762}"/>
              </a:ext>
            </a:extLst>
          </p:cNvPr>
          <p:cNvSpPr txBox="1"/>
          <p:nvPr/>
        </p:nvSpPr>
        <p:spPr>
          <a:xfrm>
            <a:off x="463550" y="1728994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Open Style Blocks</a:t>
            </a:r>
            <a:endParaRPr lang="en-US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08E040-F22D-40F9-B7FE-2925009F1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636" y="2389194"/>
            <a:ext cx="1667970" cy="1628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9DBE63-3143-43D9-8C83-F45A74DF9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85" y="2188363"/>
            <a:ext cx="1862138" cy="2030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225645-7781-447C-A3A6-08E3F789C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998" y="2362200"/>
            <a:ext cx="1662112" cy="1833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B6D8FA-69F9-4BB5-98A0-418E087C7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423" y="1970480"/>
            <a:ext cx="1307008" cy="24662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C51E3F-D849-472F-BE4B-C6A55C8E7EF8}"/>
              </a:ext>
            </a:extLst>
          </p:cNvPr>
          <p:cNvSpPr txBox="1"/>
          <p:nvPr/>
        </p:nvSpPr>
        <p:spPr>
          <a:xfrm>
            <a:off x="2656026" y="1728994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Touch-Safe Holders</a:t>
            </a:r>
            <a:endParaRPr lang="en-US" sz="1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04954-B9D4-414C-9B04-4126DEE75002}"/>
              </a:ext>
            </a:extLst>
          </p:cNvPr>
          <p:cNvSpPr txBox="1"/>
          <p:nvPr/>
        </p:nvSpPr>
        <p:spPr>
          <a:xfrm>
            <a:off x="4566866" y="1728994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P-Blocks</a:t>
            </a:r>
            <a:endParaRPr lang="en-US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129FB9-178F-4438-955F-0AAB1D74822E}"/>
              </a:ext>
            </a:extLst>
          </p:cNvPr>
          <p:cNvSpPr txBox="1"/>
          <p:nvPr/>
        </p:nvSpPr>
        <p:spPr>
          <a:xfrm>
            <a:off x="6858000" y="1728993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Modular Blocks</a:t>
            </a:r>
            <a:endParaRPr lang="en-US" sz="12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9FB5C-4B3F-4D7A-B6F5-68A3D41F8D4A}"/>
              </a:ext>
            </a:extLst>
          </p:cNvPr>
          <p:cNvSpPr/>
          <p:nvPr/>
        </p:nvSpPr>
        <p:spPr>
          <a:xfrm>
            <a:off x="2819400" y="4436681"/>
            <a:ext cx="182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https://ep-us.mersen.com/products/group/iec-cylindrical-fuse-links-and-fusegear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37C657-DFD7-4AD3-B175-22355C311107}"/>
              </a:ext>
            </a:extLst>
          </p:cNvPr>
          <p:cNvSpPr/>
          <p:nvPr/>
        </p:nvSpPr>
        <p:spPr>
          <a:xfrm>
            <a:off x="345921" y="4401169"/>
            <a:ext cx="21817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https://ep-us.mersen.com/products/group/high-speed-fuse-bases-fuses-holders-and-accessories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7CA32C-F869-4CEC-9837-F7C847F8808C}"/>
              </a:ext>
            </a:extLst>
          </p:cNvPr>
          <p:cNvSpPr/>
          <p:nvPr/>
        </p:nvSpPr>
        <p:spPr>
          <a:xfrm>
            <a:off x="4804208" y="4344177"/>
            <a:ext cx="21817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https://ep-us.mersen.com/products/group/high-speed-fuse-bases-fuses-holders-and-accessories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A0FEC6-6471-4648-821A-3D61D1DBA36F}"/>
              </a:ext>
            </a:extLst>
          </p:cNvPr>
          <p:cNvSpPr/>
          <p:nvPr/>
        </p:nvSpPr>
        <p:spPr>
          <a:xfrm>
            <a:off x="6985941" y="4344177"/>
            <a:ext cx="21817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https://ep-us.mersen.com/products/group/high-speed-fuse-bases-fuses-holders-and-accessories</a:t>
            </a:r>
          </a:p>
        </p:txBody>
      </p:sp>
    </p:spTree>
    <p:extLst>
      <p:ext uri="{BB962C8B-B14F-4D97-AF65-F5344CB8AC3E}">
        <p14:creationId xmlns:p14="http://schemas.microsoft.com/office/powerpoint/2010/main" val="4107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188444" name="Picture 28" descr="B39-OTO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41" y="1696049"/>
            <a:ext cx="973424" cy="1427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12" y="1715014"/>
            <a:ext cx="963925" cy="1427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38" y="4193534"/>
            <a:ext cx="1033457" cy="14017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8AC92-4984-4697-8556-E0AF064129FF}"/>
              </a:ext>
            </a:extLst>
          </p:cNvPr>
          <p:cNvSpPr txBox="1"/>
          <p:nvPr/>
        </p:nvSpPr>
        <p:spPr>
          <a:xfrm>
            <a:off x="7888802" y="1226732"/>
            <a:ext cx="106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L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(248-10)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5DE5E-08F6-46DF-9BEB-3597DD282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16" y="1685763"/>
            <a:ext cx="1008301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B2E17E-2AE7-4F2B-A222-78E72A8D390E}"/>
              </a:ext>
            </a:extLst>
          </p:cNvPr>
          <p:cNvSpPr txBox="1"/>
          <p:nvPr/>
        </p:nvSpPr>
        <p:spPr>
          <a:xfrm>
            <a:off x="2185727" y="1212611"/>
            <a:ext cx="8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G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(248-5)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AC355-8F40-4D3C-848B-10734F93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3875" y="1685763"/>
            <a:ext cx="833726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3977D-441D-463B-93FD-C65D3CFD50C0}"/>
              </a:ext>
            </a:extLst>
          </p:cNvPr>
          <p:cNvSpPr txBox="1"/>
          <p:nvPr/>
        </p:nvSpPr>
        <p:spPr>
          <a:xfrm>
            <a:off x="2950570" y="1068683"/>
            <a:ext cx="164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(non 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(248-6)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D32CC5-C7C0-4C7E-BD56-A06478F0F0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1060" y="1696049"/>
            <a:ext cx="703937" cy="139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2A673C-201E-410E-A22F-2DB91C2781BE}"/>
              </a:ext>
            </a:extLst>
          </p:cNvPr>
          <p:cNvSpPr txBox="1"/>
          <p:nvPr/>
        </p:nvSpPr>
        <p:spPr>
          <a:xfrm>
            <a:off x="4179592" y="1060980"/>
            <a:ext cx="105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(248-7)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A1933-4FAB-45B5-8472-F128CCF11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367" y="1711312"/>
            <a:ext cx="1460064" cy="1396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5B7D53-EE3A-4EE0-BE16-E4A1E714469D}"/>
              </a:ext>
            </a:extLst>
          </p:cNvPr>
          <p:cNvSpPr txBox="1"/>
          <p:nvPr/>
        </p:nvSpPr>
        <p:spPr>
          <a:xfrm>
            <a:off x="5358899" y="1253345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J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(248-8)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81FE72-4C4A-4742-9650-CE3284F79EA1}"/>
              </a:ext>
            </a:extLst>
          </p:cNvPr>
          <p:cNvSpPr txBox="1"/>
          <p:nvPr/>
        </p:nvSpPr>
        <p:spPr>
          <a:xfrm>
            <a:off x="6669621" y="1234128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K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(248-9)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F22DD2-E800-4A45-88EB-874C820EA4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01" y="4186708"/>
            <a:ext cx="1130216" cy="14484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D05E69-1BE8-4E01-848D-79397AD59579}"/>
              </a:ext>
            </a:extLst>
          </p:cNvPr>
          <p:cNvSpPr txBox="1"/>
          <p:nvPr/>
        </p:nvSpPr>
        <p:spPr>
          <a:xfrm>
            <a:off x="100473" y="3679513"/>
            <a:ext cx="1010179" cy="471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Plug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(248-11)</a:t>
            </a: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DFDDE-4242-43C3-A0ED-33D6CAE3052A}"/>
              </a:ext>
            </a:extLst>
          </p:cNvPr>
          <p:cNvSpPr txBox="1"/>
          <p:nvPr/>
        </p:nvSpPr>
        <p:spPr>
          <a:xfrm>
            <a:off x="1213740" y="3679513"/>
            <a:ext cx="121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R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(248-12)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1A5A87-26BD-4350-ACBC-302FED4DF0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8568" y="4185260"/>
            <a:ext cx="1270867" cy="14052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0586E5C-CA32-404E-A7FE-F2BD3BAD106C}"/>
              </a:ext>
            </a:extLst>
          </p:cNvPr>
          <p:cNvSpPr txBox="1"/>
          <p:nvPr/>
        </p:nvSpPr>
        <p:spPr>
          <a:xfrm>
            <a:off x="2515249" y="3471806"/>
            <a:ext cx="121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Semiconductor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(248-13)</a:t>
            </a:r>
            <a:endParaRPr lang="en-US" sz="1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AF2C33-CE51-4753-9B54-DB99D39444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1691" y="4185260"/>
            <a:ext cx="1005577" cy="14329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ECDC16C-7946-4F59-AB4D-0493684872A3}"/>
              </a:ext>
            </a:extLst>
          </p:cNvPr>
          <p:cNvSpPr txBox="1"/>
          <p:nvPr/>
        </p:nvSpPr>
        <p:spPr>
          <a:xfrm>
            <a:off x="3732928" y="3466477"/>
            <a:ext cx="121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Supplemental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423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9263" y="1600199"/>
            <a:ext cx="4503737" cy="2397883"/>
          </a:xfrm>
        </p:spPr>
        <p:txBody>
          <a:bodyPr/>
          <a:lstStyle/>
          <a:p>
            <a:pPr lvl="1"/>
            <a:r>
              <a:rPr lang="en-US" altLang="en-US" dirty="0"/>
              <a:t>Ratings Vary</a:t>
            </a:r>
          </a:p>
          <a:p>
            <a:pPr lvl="1"/>
            <a:r>
              <a:rPr lang="en-US" altLang="en-US" dirty="0"/>
              <a:t>Physical dimensions vary</a:t>
            </a:r>
          </a:p>
          <a:p>
            <a:pPr lvl="1"/>
            <a:r>
              <a:rPr lang="en-US" altLang="en-US" dirty="0"/>
              <a:t>Descriptions Vary</a:t>
            </a:r>
          </a:p>
          <a:p>
            <a:pPr lvl="1"/>
            <a:r>
              <a:rPr lang="en-US" altLang="en-US" dirty="0"/>
              <a:t>UL Listed / Recognized for Supplemental Protection</a:t>
            </a:r>
          </a:p>
          <a:p>
            <a:pPr lvl="1"/>
            <a:r>
              <a:rPr lang="en-US" altLang="en-US" dirty="0"/>
              <a:t>Other worthy mentions</a:t>
            </a:r>
          </a:p>
        </p:txBody>
      </p:sp>
      <p:graphicFrame>
        <p:nvGraphicFramePr>
          <p:cNvPr id="294005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400873"/>
              </p:ext>
            </p:extLst>
          </p:nvPr>
        </p:nvGraphicFramePr>
        <p:xfrm>
          <a:off x="656431" y="3756176"/>
          <a:ext cx="7831138" cy="2674620"/>
        </p:xfrm>
        <a:graphic>
          <a:graphicData uri="http://schemas.openxmlformats.org/drawingml/2006/table">
            <a:tbl>
              <a:tblPr/>
              <a:tblGrid>
                <a:gridCol w="91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7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ATQ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500VAC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Time-Delay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Motors, transformers, lighting, control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ATM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Fast-Acting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General purpose supplemental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Time-Delay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Motors, transformers, lighting, control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OTM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250VAC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Fast-Acting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General purpose supplemental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750VAC / 1000VDC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Semiconductor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Power electronics, DC traction, metering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21">
            <a:extLst>
              <a:ext uri="{FF2B5EF4-FFF2-40B4-BE49-F238E27FC236}">
                <a16:creationId xmlns:a16="http://schemas.microsoft.com/office/drawing/2014/main" id="{E18AC0C9-F2E9-4AD8-965B-3CEE6FFA40FE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223250" cy="8555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Supplemental Fuse Offering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5B1767-3966-4DAC-9A37-DDD8630FD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656" y="1140129"/>
            <a:ext cx="502128" cy="1719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0DB363-3582-4500-8C9E-ACE1E9157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352" y="1187740"/>
            <a:ext cx="530950" cy="1669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193598-1016-49D3-8CCC-41CB320BB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19" y="1187740"/>
            <a:ext cx="487569" cy="1719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DF997-12A0-47B3-B8E2-FCB700D42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823" y="1212672"/>
            <a:ext cx="508606" cy="1669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C9F550-43EF-4982-B6DE-39901CBE0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429" y="1187740"/>
            <a:ext cx="483176" cy="1669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E54DC0-3532-4CCE-A007-381009337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4267200"/>
            <a:ext cx="842669" cy="1834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A39918-7930-4D4A-9911-533C72963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8161" y="4340519"/>
            <a:ext cx="829827" cy="1743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1BE59-E8F6-492B-81EC-F10EE23E69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8088" y="4038600"/>
            <a:ext cx="1619250" cy="1743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A45F0E-92AC-4E7B-9A25-B5B4C1B50F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6445" y="3871422"/>
            <a:ext cx="1011542" cy="229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Supplemental Fuse 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4DB6C-9E21-4F06-ABC4-EA1FD4C8E762}"/>
              </a:ext>
            </a:extLst>
          </p:cNvPr>
          <p:cNvSpPr txBox="1"/>
          <p:nvPr/>
        </p:nvSpPr>
        <p:spPr>
          <a:xfrm>
            <a:off x="715366" y="1521007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303 Series</a:t>
            </a:r>
            <a:endParaRPr lang="en-US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4A0D19-48D7-41C7-882A-821E4B7A2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55" y="1891100"/>
            <a:ext cx="1985223" cy="14889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1C11FF-96F5-432D-8D63-6EB5FF38743A}"/>
              </a:ext>
            </a:extLst>
          </p:cNvPr>
          <p:cNvSpPr/>
          <p:nvPr/>
        </p:nvSpPr>
        <p:spPr>
          <a:xfrm>
            <a:off x="590547" y="3480137"/>
            <a:ext cx="21020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https://ep-us.mersen.com/products/series/303-series-midget-open-style-fuse-blocks-midget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5B9CB-2F7C-448F-818C-673FCD27D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100" y="1891100"/>
            <a:ext cx="1890945" cy="1812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D5F40E-F8E2-4F25-85B6-57C4943E8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678" y="1844258"/>
            <a:ext cx="753133" cy="18589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82A5EA-9BB9-497C-8AEA-2F4BD1122ED0}"/>
              </a:ext>
            </a:extLst>
          </p:cNvPr>
          <p:cNvSpPr/>
          <p:nvPr/>
        </p:nvSpPr>
        <p:spPr>
          <a:xfrm>
            <a:off x="5029200" y="3703256"/>
            <a:ext cx="1530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https://ep-us.mersen.com/products/series/usgm-midget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4521FF-668B-45A5-B009-432CC77F8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553" y="1813186"/>
            <a:ext cx="1528518" cy="19272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B8BCBA-771D-42A6-8F6A-E819D851BFAE}"/>
              </a:ext>
            </a:extLst>
          </p:cNvPr>
          <p:cNvSpPr/>
          <p:nvPr/>
        </p:nvSpPr>
        <p:spPr>
          <a:xfrm>
            <a:off x="2950922" y="3633263"/>
            <a:ext cx="1828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https://ep-us.mersen.com/products/series/usm-midget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F8FC74-D69B-4350-9CBD-D4BB6C065515}"/>
              </a:ext>
            </a:extLst>
          </p:cNvPr>
          <p:cNvSpPr txBox="1"/>
          <p:nvPr/>
        </p:nvSpPr>
        <p:spPr>
          <a:xfrm>
            <a:off x="2898740" y="1536185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USM Series</a:t>
            </a:r>
            <a:endParaRPr lang="en-US" sz="1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0CE70-63DC-4BE7-9167-B61574F18170}"/>
              </a:ext>
            </a:extLst>
          </p:cNvPr>
          <p:cNvSpPr txBox="1"/>
          <p:nvPr/>
        </p:nvSpPr>
        <p:spPr>
          <a:xfrm>
            <a:off x="2139193" y="4734430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GPM Series</a:t>
            </a:r>
            <a:endParaRPr lang="en-US" sz="1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D574DD-F7E8-490C-B149-1EA6C24439ED}"/>
              </a:ext>
            </a:extLst>
          </p:cNvPr>
          <p:cNvSpPr txBox="1"/>
          <p:nvPr/>
        </p:nvSpPr>
        <p:spPr>
          <a:xfrm>
            <a:off x="4747352" y="1536186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USGM Series</a:t>
            </a:r>
            <a:endParaRPr lang="en-US" sz="1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89DF4C-2B2D-4DF2-8EE8-1B99C8F78B1C}"/>
              </a:ext>
            </a:extLst>
          </p:cNvPr>
          <p:cNvSpPr txBox="1"/>
          <p:nvPr/>
        </p:nvSpPr>
        <p:spPr>
          <a:xfrm>
            <a:off x="6799372" y="1536187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FEB/FEX Series</a:t>
            </a:r>
            <a:endParaRPr lang="en-US" sz="12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4249FB-0C0C-4FF2-9452-FEA579B098C9}"/>
              </a:ext>
            </a:extLst>
          </p:cNvPr>
          <p:cNvSpPr/>
          <p:nvPr/>
        </p:nvSpPr>
        <p:spPr>
          <a:xfrm>
            <a:off x="6900467" y="3679429"/>
            <a:ext cx="1828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https://ep-us.mersen.com/products/series/feb-midget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99B037-ACAE-4A2C-95BB-206626AA6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725" y="5033854"/>
            <a:ext cx="1451337" cy="14353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33E9A4E-E821-4E54-BF6B-F8121E14B4D3}"/>
              </a:ext>
            </a:extLst>
          </p:cNvPr>
          <p:cNvSpPr/>
          <p:nvPr/>
        </p:nvSpPr>
        <p:spPr>
          <a:xfrm>
            <a:off x="825388" y="5250059"/>
            <a:ext cx="1451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https://ep-us.mersen.com/products/series/gpm-series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9CF79E-F21D-43C0-BCB1-E84F49AF3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8103" y="5081593"/>
            <a:ext cx="1183500" cy="11679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5985BD4-A0AC-409C-9BC4-B963961E3279}"/>
              </a:ext>
            </a:extLst>
          </p:cNvPr>
          <p:cNvSpPr txBox="1"/>
          <p:nvPr/>
        </p:nvSpPr>
        <p:spPr>
          <a:xfrm>
            <a:off x="4500140" y="4726976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Fuse Clips</a:t>
            </a:r>
            <a:endParaRPr lang="en-US" sz="12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201928-4683-4710-9433-AF40F20481AC}"/>
              </a:ext>
            </a:extLst>
          </p:cNvPr>
          <p:cNvSpPr/>
          <p:nvPr/>
        </p:nvSpPr>
        <p:spPr>
          <a:xfrm>
            <a:off x="6523635" y="4913760"/>
            <a:ext cx="2059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https://ep-us.mersen.com/products/series/clips-cylindrical-fuses-ul-30a-and-60a-o-sizes-316in-14in-1332in-5mm-635mm-10mm</a:t>
            </a:r>
          </a:p>
        </p:txBody>
      </p:sp>
    </p:spTree>
    <p:extLst>
      <p:ext uri="{BB962C8B-B14F-4D97-AF65-F5344CB8AC3E}">
        <p14:creationId xmlns:p14="http://schemas.microsoft.com/office/powerpoint/2010/main" val="94524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188444" name="Picture 28" descr="B39-OTO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41" y="1696049"/>
            <a:ext cx="973424" cy="1427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12" y="1715014"/>
            <a:ext cx="963925" cy="1427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38" y="4193534"/>
            <a:ext cx="1033457" cy="14017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8AC92-4984-4697-8556-E0AF064129FF}"/>
              </a:ext>
            </a:extLst>
          </p:cNvPr>
          <p:cNvSpPr txBox="1"/>
          <p:nvPr/>
        </p:nvSpPr>
        <p:spPr>
          <a:xfrm>
            <a:off x="7888802" y="1226732"/>
            <a:ext cx="106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L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(248-10)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5DE5E-08F6-46DF-9BEB-3597DD282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16" y="1685763"/>
            <a:ext cx="1008301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B2E17E-2AE7-4F2B-A222-78E72A8D390E}"/>
              </a:ext>
            </a:extLst>
          </p:cNvPr>
          <p:cNvSpPr txBox="1"/>
          <p:nvPr/>
        </p:nvSpPr>
        <p:spPr>
          <a:xfrm>
            <a:off x="2185727" y="1212611"/>
            <a:ext cx="8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G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(248-5)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AC355-8F40-4D3C-848B-10734F93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3875" y="1685763"/>
            <a:ext cx="833726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3977D-441D-463B-93FD-C65D3CFD50C0}"/>
              </a:ext>
            </a:extLst>
          </p:cNvPr>
          <p:cNvSpPr txBox="1"/>
          <p:nvPr/>
        </p:nvSpPr>
        <p:spPr>
          <a:xfrm>
            <a:off x="2950570" y="1068683"/>
            <a:ext cx="164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(non 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(248-6)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D32CC5-C7C0-4C7E-BD56-A06478F0F0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1060" y="1696049"/>
            <a:ext cx="703937" cy="139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2A673C-201E-410E-A22F-2DB91C2781BE}"/>
              </a:ext>
            </a:extLst>
          </p:cNvPr>
          <p:cNvSpPr txBox="1"/>
          <p:nvPr/>
        </p:nvSpPr>
        <p:spPr>
          <a:xfrm>
            <a:off x="4179592" y="1060980"/>
            <a:ext cx="105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(248-7)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A1933-4FAB-45B5-8472-F128CCF11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367" y="1711312"/>
            <a:ext cx="1460064" cy="1396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5B7D53-EE3A-4EE0-BE16-E4A1E714469D}"/>
              </a:ext>
            </a:extLst>
          </p:cNvPr>
          <p:cNvSpPr txBox="1"/>
          <p:nvPr/>
        </p:nvSpPr>
        <p:spPr>
          <a:xfrm>
            <a:off x="5358899" y="1253345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J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(248-8)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81FE72-4C4A-4742-9650-CE3284F79EA1}"/>
              </a:ext>
            </a:extLst>
          </p:cNvPr>
          <p:cNvSpPr txBox="1"/>
          <p:nvPr/>
        </p:nvSpPr>
        <p:spPr>
          <a:xfrm>
            <a:off x="6669621" y="1234128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K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(248-9)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F22DD2-E800-4A45-88EB-874C820EA4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01" y="4186708"/>
            <a:ext cx="1130216" cy="14484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D05E69-1BE8-4E01-848D-79397AD59579}"/>
              </a:ext>
            </a:extLst>
          </p:cNvPr>
          <p:cNvSpPr txBox="1"/>
          <p:nvPr/>
        </p:nvSpPr>
        <p:spPr>
          <a:xfrm>
            <a:off x="100473" y="3679513"/>
            <a:ext cx="1010179" cy="471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Plug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(248-11)</a:t>
            </a: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DFDDE-4242-43C3-A0ED-33D6CAE3052A}"/>
              </a:ext>
            </a:extLst>
          </p:cNvPr>
          <p:cNvSpPr txBox="1"/>
          <p:nvPr/>
        </p:nvSpPr>
        <p:spPr>
          <a:xfrm>
            <a:off x="1213740" y="3679513"/>
            <a:ext cx="121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R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(248-12)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1A5A87-26BD-4350-ACBC-302FED4DF0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8568" y="4185260"/>
            <a:ext cx="1270867" cy="14052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0586E5C-CA32-404E-A7FE-F2BD3BAD106C}"/>
              </a:ext>
            </a:extLst>
          </p:cNvPr>
          <p:cNvSpPr txBox="1"/>
          <p:nvPr/>
        </p:nvSpPr>
        <p:spPr>
          <a:xfrm>
            <a:off x="2515249" y="3471806"/>
            <a:ext cx="121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Semiconductor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(248-13)</a:t>
            </a:r>
            <a:endParaRPr lang="en-US" sz="1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AF2C33-CE51-4753-9B54-DB99D39444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1691" y="4185260"/>
            <a:ext cx="1005577" cy="14329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ECDC16C-7946-4F59-AB4D-0493684872A3}"/>
              </a:ext>
            </a:extLst>
          </p:cNvPr>
          <p:cNvSpPr txBox="1"/>
          <p:nvPr/>
        </p:nvSpPr>
        <p:spPr>
          <a:xfrm>
            <a:off x="3732928" y="3466477"/>
            <a:ext cx="121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Supplemental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(248-14)</a:t>
            </a:r>
            <a:endParaRPr lang="en-US" sz="1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1B30A67-9450-46C3-80FF-5469B64DA4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1747" y="4175111"/>
            <a:ext cx="1457947" cy="14386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C9F5643-FFCE-4BBA-8588-E9B7486A43AA}"/>
              </a:ext>
            </a:extLst>
          </p:cNvPr>
          <p:cNvSpPr txBox="1"/>
          <p:nvPr/>
        </p:nvSpPr>
        <p:spPr>
          <a:xfrm>
            <a:off x="5060791" y="3614318"/>
            <a:ext cx="121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T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38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40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5446B-74DE-4F5B-87E4-07782255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356" y="2672353"/>
            <a:ext cx="2041136" cy="2071510"/>
          </a:xfrm>
          <a:prstGeom prst="rect">
            <a:avLst/>
          </a:prstGeom>
        </p:spPr>
      </p:pic>
      <p:sp>
        <p:nvSpPr>
          <p:cNvPr id="306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9263" y="1600200"/>
            <a:ext cx="5037137" cy="2514600"/>
          </a:xfrm>
        </p:spPr>
        <p:txBody>
          <a:bodyPr/>
          <a:lstStyle/>
          <a:p>
            <a:pPr lvl="1"/>
            <a:r>
              <a:rPr lang="en-US" altLang="en-US" dirty="0"/>
              <a:t>A3T rated 1200A or less, 200kA I.R.</a:t>
            </a:r>
          </a:p>
          <a:p>
            <a:pPr lvl="1"/>
            <a:r>
              <a:rPr lang="en-US" altLang="en-US" dirty="0"/>
              <a:t>A6T rated 800A or less, 200kA I.R.</a:t>
            </a:r>
          </a:p>
          <a:p>
            <a:pPr lvl="1"/>
            <a:r>
              <a:rPr lang="en-US" altLang="en-US" dirty="0"/>
              <a:t>Extremely Current-Limiting</a:t>
            </a:r>
          </a:p>
          <a:p>
            <a:pPr lvl="1"/>
            <a:r>
              <a:rPr lang="en-US" altLang="en-US" dirty="0"/>
              <a:t>Sizes vary by ampere rating</a:t>
            </a:r>
          </a:p>
          <a:p>
            <a:pPr lvl="1"/>
            <a:r>
              <a:rPr lang="en-US" altLang="en-US" dirty="0"/>
              <a:t>Rejection by Size</a:t>
            </a:r>
          </a:p>
          <a:p>
            <a:pPr lvl="1"/>
            <a:r>
              <a:rPr lang="en-US" altLang="en-US" dirty="0"/>
              <a:t>UL Listed for Branch-</a:t>
            </a:r>
          </a:p>
          <a:p>
            <a:pPr lvl="1">
              <a:buFontTx/>
              <a:buNone/>
            </a:pPr>
            <a:r>
              <a:rPr lang="en-US" altLang="en-US" dirty="0"/>
              <a:t>	Circuit Protection</a:t>
            </a:r>
          </a:p>
        </p:txBody>
      </p:sp>
      <p:graphicFrame>
        <p:nvGraphicFramePr>
          <p:cNvPr id="306223" name="Group 47"/>
          <p:cNvGraphicFramePr>
            <a:graphicFrameLocks noGrp="1"/>
          </p:cNvGraphicFramePr>
          <p:nvPr/>
        </p:nvGraphicFramePr>
        <p:xfrm>
          <a:off x="676275" y="5054600"/>
          <a:ext cx="7808913" cy="1036320"/>
        </p:xfrm>
        <a:graphic>
          <a:graphicData uri="http://schemas.openxmlformats.org/drawingml/2006/table">
            <a:tbl>
              <a:tblPr/>
              <a:tblGrid>
                <a:gridCol w="88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94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2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A3T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300VAC/160VDC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Fast-Acting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Loadcenters, panelboards, switchboards, metering centers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A6T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600VAC/300VDC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09AF3B8-0B9A-402E-91A0-237A6D911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472469"/>
            <a:ext cx="1794076" cy="1778293"/>
          </a:xfrm>
          <a:prstGeom prst="rect">
            <a:avLst/>
          </a:prstGeom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44B4E434-AC33-4958-AFA0-AF535ED8ADD6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223250" cy="8555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T Fuse Offering</a:t>
            </a:r>
          </a:p>
        </p:txBody>
      </p:sp>
    </p:spTree>
    <p:extLst>
      <p:ext uri="{BB962C8B-B14F-4D97-AF65-F5344CB8AC3E}">
        <p14:creationId xmlns:p14="http://schemas.microsoft.com/office/powerpoint/2010/main" val="32968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T Fuse 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4DB6C-9E21-4F06-ABC4-EA1FD4C8E762}"/>
              </a:ext>
            </a:extLst>
          </p:cNvPr>
          <p:cNvSpPr txBox="1"/>
          <p:nvPr/>
        </p:nvSpPr>
        <p:spPr>
          <a:xfrm>
            <a:off x="3429000" y="1598749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30XXXT &amp; 60XXXT</a:t>
            </a:r>
            <a:endParaRPr lang="en-US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06569F-52B4-442E-B0BB-9BD97A5A4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2438400"/>
            <a:ext cx="2935904" cy="2133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7D8EE6-BEDF-45D4-AFF5-8830DC23D928}"/>
              </a:ext>
            </a:extLst>
          </p:cNvPr>
          <p:cNvSpPr/>
          <p:nvPr/>
        </p:nvSpPr>
        <p:spPr>
          <a:xfrm>
            <a:off x="838200" y="5010834"/>
            <a:ext cx="3016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https://ep-us.mersen.com/products/series/class-t-300v-fuseholders-class-t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0996D-DB35-464D-97E7-F1C68B1D5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05050"/>
            <a:ext cx="3190875" cy="2247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AB2562-E3F6-40BE-A24A-877954716937}"/>
              </a:ext>
            </a:extLst>
          </p:cNvPr>
          <p:cNvSpPr/>
          <p:nvPr/>
        </p:nvSpPr>
        <p:spPr>
          <a:xfrm>
            <a:off x="4876800" y="4982252"/>
            <a:ext cx="3190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https://ep-us.mersen.com/products/series/class-t-600v-fuseholders-class-t</a:t>
            </a:r>
          </a:p>
        </p:txBody>
      </p:sp>
    </p:spTree>
    <p:extLst>
      <p:ext uri="{BB962C8B-B14F-4D97-AF65-F5344CB8AC3E}">
        <p14:creationId xmlns:p14="http://schemas.microsoft.com/office/powerpoint/2010/main" val="289948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188444" name="Picture 28" descr="B39-OTO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41" y="1696049"/>
            <a:ext cx="973424" cy="1427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12" y="1715014"/>
            <a:ext cx="963925" cy="1427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38" y="4193534"/>
            <a:ext cx="1033457" cy="14017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8AC92-4984-4697-8556-E0AF064129FF}"/>
              </a:ext>
            </a:extLst>
          </p:cNvPr>
          <p:cNvSpPr txBox="1"/>
          <p:nvPr/>
        </p:nvSpPr>
        <p:spPr>
          <a:xfrm>
            <a:off x="7888802" y="1226732"/>
            <a:ext cx="106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L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(248-10)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5DE5E-08F6-46DF-9BEB-3597DD282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16" y="1685763"/>
            <a:ext cx="1008301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B2E17E-2AE7-4F2B-A222-78E72A8D390E}"/>
              </a:ext>
            </a:extLst>
          </p:cNvPr>
          <p:cNvSpPr txBox="1"/>
          <p:nvPr/>
        </p:nvSpPr>
        <p:spPr>
          <a:xfrm>
            <a:off x="2185727" y="1212611"/>
            <a:ext cx="8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G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(248-5)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AC355-8F40-4D3C-848B-10734F93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3875" y="1685763"/>
            <a:ext cx="833726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3977D-441D-463B-93FD-C65D3CFD50C0}"/>
              </a:ext>
            </a:extLst>
          </p:cNvPr>
          <p:cNvSpPr txBox="1"/>
          <p:nvPr/>
        </p:nvSpPr>
        <p:spPr>
          <a:xfrm>
            <a:off x="2950570" y="1068683"/>
            <a:ext cx="164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(non 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(248-6)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D32CC5-C7C0-4C7E-BD56-A06478F0F0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1060" y="1696049"/>
            <a:ext cx="703937" cy="139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2A673C-201E-410E-A22F-2DB91C2781BE}"/>
              </a:ext>
            </a:extLst>
          </p:cNvPr>
          <p:cNvSpPr txBox="1"/>
          <p:nvPr/>
        </p:nvSpPr>
        <p:spPr>
          <a:xfrm>
            <a:off x="4179592" y="1060980"/>
            <a:ext cx="105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(248-7)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A1933-4FAB-45B5-8472-F128CCF11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367" y="1711312"/>
            <a:ext cx="1460064" cy="1396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5B7D53-EE3A-4EE0-BE16-E4A1E714469D}"/>
              </a:ext>
            </a:extLst>
          </p:cNvPr>
          <p:cNvSpPr txBox="1"/>
          <p:nvPr/>
        </p:nvSpPr>
        <p:spPr>
          <a:xfrm>
            <a:off x="5358899" y="1253345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J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(248-8)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81FE72-4C4A-4742-9650-CE3284F79EA1}"/>
              </a:ext>
            </a:extLst>
          </p:cNvPr>
          <p:cNvSpPr txBox="1"/>
          <p:nvPr/>
        </p:nvSpPr>
        <p:spPr>
          <a:xfrm>
            <a:off x="6669621" y="1234128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K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(248-9)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F22DD2-E800-4A45-88EB-874C820EA4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01" y="4186708"/>
            <a:ext cx="1130216" cy="14484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D05E69-1BE8-4E01-848D-79397AD59579}"/>
              </a:ext>
            </a:extLst>
          </p:cNvPr>
          <p:cNvSpPr txBox="1"/>
          <p:nvPr/>
        </p:nvSpPr>
        <p:spPr>
          <a:xfrm>
            <a:off x="100473" y="3679513"/>
            <a:ext cx="1010179" cy="471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Plug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(248-11)</a:t>
            </a: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DFDDE-4242-43C3-A0ED-33D6CAE3052A}"/>
              </a:ext>
            </a:extLst>
          </p:cNvPr>
          <p:cNvSpPr txBox="1"/>
          <p:nvPr/>
        </p:nvSpPr>
        <p:spPr>
          <a:xfrm>
            <a:off x="1213740" y="3679513"/>
            <a:ext cx="121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R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(248-12)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1A5A87-26BD-4350-ACBC-302FED4DF0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8568" y="4185260"/>
            <a:ext cx="1270867" cy="14052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0586E5C-CA32-404E-A7FE-F2BD3BAD106C}"/>
              </a:ext>
            </a:extLst>
          </p:cNvPr>
          <p:cNvSpPr txBox="1"/>
          <p:nvPr/>
        </p:nvSpPr>
        <p:spPr>
          <a:xfrm>
            <a:off x="2515249" y="3471806"/>
            <a:ext cx="121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Semiconductor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(248-13)</a:t>
            </a:r>
            <a:endParaRPr lang="en-US" sz="1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AF2C33-CE51-4753-9B54-DB99D39444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1691" y="4185260"/>
            <a:ext cx="1005577" cy="14329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ECDC16C-7946-4F59-AB4D-0493684872A3}"/>
              </a:ext>
            </a:extLst>
          </p:cNvPr>
          <p:cNvSpPr txBox="1"/>
          <p:nvPr/>
        </p:nvSpPr>
        <p:spPr>
          <a:xfrm>
            <a:off x="3732928" y="3466477"/>
            <a:ext cx="121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Supplemental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(248-14)</a:t>
            </a:r>
            <a:endParaRPr lang="en-US" sz="1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1B30A67-9450-46C3-80FF-5469B64DA4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1747" y="4175111"/>
            <a:ext cx="1457947" cy="14386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C9F5643-FFCE-4BBA-8588-E9B7486A43AA}"/>
              </a:ext>
            </a:extLst>
          </p:cNvPr>
          <p:cNvSpPr txBox="1"/>
          <p:nvPr/>
        </p:nvSpPr>
        <p:spPr>
          <a:xfrm>
            <a:off x="5060791" y="3614318"/>
            <a:ext cx="121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T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(248-15)</a:t>
            </a:r>
            <a:endParaRPr lang="en-US" sz="1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1CB4E9-F050-4917-921A-04E4565D3C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98783" y="4185260"/>
            <a:ext cx="777832" cy="14386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5DFEF90-C732-4136-988C-102D2AC98B5D}"/>
              </a:ext>
            </a:extLst>
          </p:cNvPr>
          <p:cNvSpPr txBox="1"/>
          <p:nvPr/>
        </p:nvSpPr>
        <p:spPr>
          <a:xfrm>
            <a:off x="6307087" y="3614317"/>
            <a:ext cx="121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Test Limiters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(248-16)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7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3550" y="2286000"/>
            <a:ext cx="5341937" cy="2514600"/>
          </a:xfrm>
        </p:spPr>
        <p:txBody>
          <a:bodyPr/>
          <a:lstStyle/>
          <a:p>
            <a:pPr lvl="1"/>
            <a:r>
              <a:rPr lang="en-US" altLang="en-US" dirty="0"/>
              <a:t>Available for class J, R, &amp; L requirements</a:t>
            </a:r>
          </a:p>
          <a:p>
            <a:pPr lvl="1"/>
            <a:r>
              <a:rPr lang="en-US" altLang="en-US" dirty="0"/>
              <a:t>Available for 50, 100, &amp; 200kA testing</a:t>
            </a:r>
          </a:p>
          <a:p>
            <a:pPr lvl="1"/>
            <a:r>
              <a:rPr lang="en-US" altLang="en-US" dirty="0"/>
              <a:t>Available from 100-4000A </a:t>
            </a:r>
          </a:p>
          <a:p>
            <a:pPr lvl="1"/>
            <a:r>
              <a:rPr lang="en-US" altLang="en-US" dirty="0"/>
              <a:t>Pre-qualified as a test limiter</a:t>
            </a:r>
          </a:p>
          <a:p>
            <a:pPr lvl="1"/>
            <a:r>
              <a:rPr lang="en-US" altLang="en-US" dirty="0"/>
              <a:t>Sizes vary by ampere rating</a:t>
            </a:r>
          </a:p>
          <a:p>
            <a:pPr lvl="1"/>
            <a:r>
              <a:rPr lang="en-US" altLang="en-US" dirty="0"/>
              <a:t>UL Listed for use as a test limiter</a:t>
            </a: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44B4E434-AC33-4958-AFA0-AF535ED8ADD6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223250" cy="8555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 Test Limiters (Umbrella Fuses)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73E38-1DE6-4135-B8F1-94D6C1CF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905000"/>
            <a:ext cx="1695450" cy="32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188444" name="Picture 28" descr="B39-OTO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41" y="1696049"/>
            <a:ext cx="973424" cy="1427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12" y="1715014"/>
            <a:ext cx="963925" cy="1427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38" y="4193534"/>
            <a:ext cx="1033457" cy="14017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B8AC92-4984-4697-8556-E0AF064129FF}"/>
              </a:ext>
            </a:extLst>
          </p:cNvPr>
          <p:cNvSpPr txBox="1"/>
          <p:nvPr/>
        </p:nvSpPr>
        <p:spPr>
          <a:xfrm>
            <a:off x="7888802" y="1226732"/>
            <a:ext cx="106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L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(248-10)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5DE5E-08F6-46DF-9BEB-3597DD282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16" y="1685763"/>
            <a:ext cx="1008301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B2E17E-2AE7-4F2B-A222-78E72A8D390E}"/>
              </a:ext>
            </a:extLst>
          </p:cNvPr>
          <p:cNvSpPr txBox="1"/>
          <p:nvPr/>
        </p:nvSpPr>
        <p:spPr>
          <a:xfrm>
            <a:off x="2185727" y="1212611"/>
            <a:ext cx="8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G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(248-5)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AC355-8F40-4D3C-848B-10734F93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3875" y="1685763"/>
            <a:ext cx="833726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3977D-441D-463B-93FD-C65D3CFD50C0}"/>
              </a:ext>
            </a:extLst>
          </p:cNvPr>
          <p:cNvSpPr txBox="1"/>
          <p:nvPr/>
        </p:nvSpPr>
        <p:spPr>
          <a:xfrm>
            <a:off x="2950570" y="1068683"/>
            <a:ext cx="1645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(non 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(248-6)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D32CC5-C7C0-4C7E-BD56-A06478F0F0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1060" y="1696049"/>
            <a:ext cx="703937" cy="139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2A673C-201E-410E-A22F-2DB91C2781BE}"/>
              </a:ext>
            </a:extLst>
          </p:cNvPr>
          <p:cNvSpPr txBox="1"/>
          <p:nvPr/>
        </p:nvSpPr>
        <p:spPr>
          <a:xfrm>
            <a:off x="4179592" y="1060980"/>
            <a:ext cx="105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H (renewable)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(248-7)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A1933-4FAB-45B5-8472-F128CCF11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367" y="1711312"/>
            <a:ext cx="1460064" cy="1396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5B7D53-EE3A-4EE0-BE16-E4A1E714469D}"/>
              </a:ext>
            </a:extLst>
          </p:cNvPr>
          <p:cNvSpPr txBox="1"/>
          <p:nvPr/>
        </p:nvSpPr>
        <p:spPr>
          <a:xfrm>
            <a:off x="5358899" y="1253345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J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(248-8)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81FE72-4C4A-4742-9650-CE3284F79EA1}"/>
              </a:ext>
            </a:extLst>
          </p:cNvPr>
          <p:cNvSpPr txBox="1"/>
          <p:nvPr/>
        </p:nvSpPr>
        <p:spPr>
          <a:xfrm>
            <a:off x="6669621" y="1234128"/>
            <a:ext cx="120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K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(248-9)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F22DD2-E800-4A45-88EB-874C820EA4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01" y="4186708"/>
            <a:ext cx="1130216" cy="14484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D05E69-1BE8-4E01-848D-79397AD59579}"/>
              </a:ext>
            </a:extLst>
          </p:cNvPr>
          <p:cNvSpPr txBox="1"/>
          <p:nvPr/>
        </p:nvSpPr>
        <p:spPr>
          <a:xfrm>
            <a:off x="100473" y="3679513"/>
            <a:ext cx="1010179" cy="471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Plug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(248-11)</a:t>
            </a: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DFDDE-4242-43C3-A0ED-33D6CAE3052A}"/>
              </a:ext>
            </a:extLst>
          </p:cNvPr>
          <p:cNvSpPr txBox="1"/>
          <p:nvPr/>
        </p:nvSpPr>
        <p:spPr>
          <a:xfrm>
            <a:off x="1213740" y="3679513"/>
            <a:ext cx="121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R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(248-12)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1A5A87-26BD-4350-ACBC-302FED4DF0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8568" y="4185260"/>
            <a:ext cx="1270867" cy="14052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0586E5C-CA32-404E-A7FE-F2BD3BAD106C}"/>
              </a:ext>
            </a:extLst>
          </p:cNvPr>
          <p:cNvSpPr txBox="1"/>
          <p:nvPr/>
        </p:nvSpPr>
        <p:spPr>
          <a:xfrm>
            <a:off x="2515249" y="3471806"/>
            <a:ext cx="121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Semiconductor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(248-13)</a:t>
            </a:r>
            <a:endParaRPr lang="en-US" sz="1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AF2C33-CE51-4753-9B54-DB99D39444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1691" y="4185260"/>
            <a:ext cx="1005577" cy="14329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ECDC16C-7946-4F59-AB4D-0493684872A3}"/>
              </a:ext>
            </a:extLst>
          </p:cNvPr>
          <p:cNvSpPr txBox="1"/>
          <p:nvPr/>
        </p:nvSpPr>
        <p:spPr>
          <a:xfrm>
            <a:off x="3732928" y="3466477"/>
            <a:ext cx="121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Supplemental 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(248-14)</a:t>
            </a:r>
            <a:endParaRPr lang="en-US" sz="1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1B30A67-9450-46C3-80FF-5469B64DA4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1747" y="4175111"/>
            <a:ext cx="1457947" cy="14386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C9F5643-FFCE-4BBA-8588-E9B7486A43AA}"/>
              </a:ext>
            </a:extLst>
          </p:cNvPr>
          <p:cNvSpPr txBox="1"/>
          <p:nvPr/>
        </p:nvSpPr>
        <p:spPr>
          <a:xfrm>
            <a:off x="5060791" y="3614318"/>
            <a:ext cx="121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T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(248-15)</a:t>
            </a:r>
            <a:endParaRPr lang="en-US" sz="1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1CB4E9-F050-4917-921A-04E4565D3C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98783" y="4185260"/>
            <a:ext cx="777832" cy="14386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5DFEF90-C732-4136-988C-102D2AC98B5D}"/>
              </a:ext>
            </a:extLst>
          </p:cNvPr>
          <p:cNvSpPr txBox="1"/>
          <p:nvPr/>
        </p:nvSpPr>
        <p:spPr>
          <a:xfrm>
            <a:off x="6307087" y="3614317"/>
            <a:ext cx="121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Test Limiters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(248-16)</a:t>
            </a:r>
            <a:endParaRPr lang="en-US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44242F-761B-461F-B8D0-B811D7B6A653}"/>
              </a:ext>
            </a:extLst>
          </p:cNvPr>
          <p:cNvSpPr txBox="1"/>
          <p:nvPr/>
        </p:nvSpPr>
        <p:spPr>
          <a:xfrm>
            <a:off x="7528438" y="3446689"/>
            <a:ext cx="121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Photovoltaic</a:t>
            </a:r>
          </a:p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Fuses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(248-19)</a:t>
            </a:r>
            <a:endParaRPr lang="en-US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BEDD45D-79E6-4D5A-8B21-CDDC8C140A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21094" y="4189079"/>
            <a:ext cx="1376296" cy="144369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227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7295" y="1652821"/>
            <a:ext cx="4808106" cy="1295400"/>
          </a:xfrm>
        </p:spPr>
        <p:txBody>
          <a:bodyPr/>
          <a:lstStyle/>
          <a:p>
            <a:pPr lvl="1"/>
            <a:r>
              <a:rPr lang="en-US" altLang="en-US" dirty="0"/>
              <a:t>600-1500VDC, up to 50kA I.R.</a:t>
            </a:r>
          </a:p>
          <a:p>
            <a:pPr lvl="1"/>
            <a:r>
              <a:rPr lang="en-US" altLang="en-US" dirty="0"/>
              <a:t>1-400A, Sizes vary by ampere rating</a:t>
            </a:r>
          </a:p>
          <a:p>
            <a:pPr lvl="1"/>
            <a:r>
              <a:rPr lang="en-US" altLang="en-US" dirty="0"/>
              <a:t>Crimp cap versions available</a:t>
            </a:r>
          </a:p>
          <a:p>
            <a:pPr lvl="1"/>
            <a:r>
              <a:rPr lang="en-US" altLang="en-US" dirty="0"/>
              <a:t>UL Listed for PV applications only</a:t>
            </a:r>
          </a:p>
        </p:txBody>
      </p:sp>
      <p:graphicFrame>
        <p:nvGraphicFramePr>
          <p:cNvPr id="306223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750445"/>
              </p:ext>
            </p:extLst>
          </p:nvPr>
        </p:nvGraphicFramePr>
        <p:xfrm>
          <a:off x="667543" y="3382662"/>
          <a:ext cx="7808913" cy="3048000"/>
        </p:xfrm>
        <a:graphic>
          <a:graphicData uri="http://schemas.openxmlformats.org/drawingml/2006/table">
            <a:tbl>
              <a:tblPr/>
              <a:tblGrid>
                <a:gridCol w="1008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6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94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2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HP6M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10x38mm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Combiner boxes, PV Strings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HP10M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HP15M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10x85mm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Combiner boxes, PV Strings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194322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HP6J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Class J dimensions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Combiners, Re-combiners, PV cable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761661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HP10J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Class J dimensions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Combiners, Re-combiners, PV cable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1153291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HP10NH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NH1, NH2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Combiners, Re-combiners, PV cable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121999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HP12NH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NH 1XL, 2XL, 3L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Combiners, Re-combiners, PV cable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974638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HP15NH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NH 1XL, 2XL, 3L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Combiners, Re-combiners, PV cable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140346"/>
                  </a:ext>
                </a:extLst>
              </a:tr>
            </a:tbl>
          </a:graphicData>
        </a:graphic>
      </p:graphicFrame>
      <p:sp>
        <p:nvSpPr>
          <p:cNvPr id="8" name="Rectangle 21">
            <a:extLst>
              <a:ext uri="{FF2B5EF4-FFF2-40B4-BE49-F238E27FC236}">
                <a16:creationId xmlns:a16="http://schemas.microsoft.com/office/drawing/2014/main" id="{44B4E434-AC33-4958-AFA0-AF535ED8ADD6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223250" cy="8555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 Photovoltaic (PV) Fuses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D28435-F96C-49B3-BC0D-73B1E919A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968" y="1178625"/>
            <a:ext cx="1063138" cy="135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B6F975-16A4-4EEB-BF63-BA2E1E26C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039" y="1926432"/>
            <a:ext cx="848315" cy="1295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7CFB58-1488-4266-BD38-3BEE7F830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775" y="1231174"/>
            <a:ext cx="1516520" cy="2094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739A6-E681-4431-97A9-938438D25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332" y="1278732"/>
            <a:ext cx="783148" cy="7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1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 Photovoltaic Fuse 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4DB6C-9E21-4F06-ABC4-EA1FD4C8E762}"/>
              </a:ext>
            </a:extLst>
          </p:cNvPr>
          <p:cNvSpPr txBox="1"/>
          <p:nvPr/>
        </p:nvSpPr>
        <p:spPr>
          <a:xfrm>
            <a:off x="6355498" y="1981200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NH Fuse Bases</a:t>
            </a:r>
            <a:endParaRPr lang="en-US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E48EB-41A7-4899-AF61-22252EABF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324100"/>
            <a:ext cx="1738196" cy="2209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218FBB-3711-43A9-B1EA-69B298944241}"/>
              </a:ext>
            </a:extLst>
          </p:cNvPr>
          <p:cNvSpPr/>
          <p:nvPr/>
        </p:nvSpPr>
        <p:spPr>
          <a:xfrm>
            <a:off x="6629400" y="4599801"/>
            <a:ext cx="17381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https://ep-us.mersen.com/products/series/fuse-bases-nh-gpv-photovoltaic-fuse-links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B18203-BAE8-442A-B6E4-A6E5C8211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38" y="2390001"/>
            <a:ext cx="1909625" cy="2209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CD3F63-3C0B-40DA-98C4-6AD3DE2F93FB}"/>
              </a:ext>
            </a:extLst>
          </p:cNvPr>
          <p:cNvSpPr txBox="1"/>
          <p:nvPr/>
        </p:nvSpPr>
        <p:spPr>
          <a:xfrm>
            <a:off x="647711" y="2047101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2797F"/>
                </a:solidFill>
              </a:rPr>
              <a:t>HP15FHM32</a:t>
            </a:r>
            <a:endParaRPr lang="en-US" sz="1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688D06-46A6-4C35-B047-B782932CEA7A}"/>
              </a:ext>
            </a:extLst>
          </p:cNvPr>
          <p:cNvSpPr/>
          <p:nvPr/>
        </p:nvSpPr>
        <p:spPr>
          <a:xfrm>
            <a:off x="414486" y="4737964"/>
            <a:ext cx="20193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https://ep-us.mersen.com/products/series/hp15fhm32-helioprotectionr-fuse-holders-pv-applications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00E8C1-0CF8-4D8F-8A32-F67741589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717" y="2590800"/>
            <a:ext cx="1143000" cy="1064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59BCBE-D5C5-4271-A745-A11EC5D16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600" y="2514600"/>
            <a:ext cx="1285875" cy="1066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56F6DC-9D4C-4C61-A676-3547527BB5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2653" y="3494901"/>
            <a:ext cx="666750" cy="1247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0D224D-2B86-4B15-98A3-2E72EB5F7FE6}"/>
              </a:ext>
            </a:extLst>
          </p:cNvPr>
          <p:cNvSpPr txBox="1"/>
          <p:nvPr/>
        </p:nvSpPr>
        <p:spPr>
          <a:xfrm>
            <a:off x="3425667" y="2060233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HP10J Blocks</a:t>
            </a:r>
            <a:endParaRPr lang="en-US" sz="12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BBFA04-831A-438D-B224-765F032ECBE3}"/>
              </a:ext>
            </a:extLst>
          </p:cNvPr>
          <p:cNvSpPr/>
          <p:nvPr/>
        </p:nvSpPr>
        <p:spPr>
          <a:xfrm>
            <a:off x="3581400" y="4802247"/>
            <a:ext cx="2284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https://ep-us.mersen.com/products/series/helioprotectionr-hp10j-fuses-photovoltaic</a:t>
            </a:r>
          </a:p>
        </p:txBody>
      </p:sp>
    </p:spTree>
    <p:extLst>
      <p:ext uri="{BB962C8B-B14F-4D97-AF65-F5344CB8AC3E}">
        <p14:creationId xmlns:p14="http://schemas.microsoft.com/office/powerpoint/2010/main" val="196420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5BCA9E-9B19-4966-901B-77D2740DC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082" y="2514600"/>
            <a:ext cx="3621118" cy="3762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F5D68-797D-46E0-9316-10EC44D26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776" y="3263772"/>
            <a:ext cx="1965737" cy="2835593"/>
          </a:xfrm>
          <a:prstGeom prst="rect">
            <a:avLst/>
          </a:prstGeom>
        </p:spPr>
      </p:pic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Medium Voltage Fuse Offering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7EB2EE-8CC7-469B-9690-1599DB855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1229455"/>
            <a:ext cx="1383692" cy="1833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DB74D4-5BF9-4B50-A714-22F97B3DF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840538" y="1944023"/>
            <a:ext cx="661865" cy="2038352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BF4B6906-365D-417F-A381-F5B94F82BF04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1828800"/>
            <a:ext cx="5037137" cy="29671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4400" indent="-284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 2" pitchFamily="18" charset="2"/>
              <a:buChar char="¾"/>
              <a:defRPr sz="2400" b="1" kern="1200" cap="sm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1600" indent="-201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 2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201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 2" pitchFamily="18" charset="2"/>
              <a:buChar char="¡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4800" indent="-230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800" dirty="0"/>
              <a:t>E-rated Fuses for overload and Short-circuit protection</a:t>
            </a:r>
          </a:p>
          <a:p>
            <a:pPr lvl="2"/>
            <a:r>
              <a:rPr lang="en-US" altLang="en-US" sz="1400" dirty="0"/>
              <a:t>2.4 to 38kV </a:t>
            </a:r>
          </a:p>
          <a:p>
            <a:pPr lvl="2"/>
            <a:r>
              <a:rPr lang="en-US" altLang="en-US" sz="1400" dirty="0"/>
              <a:t>1/2A to 1200A</a:t>
            </a:r>
          </a:p>
          <a:p>
            <a:pPr lvl="2"/>
            <a:r>
              <a:rPr lang="en-US" altLang="en-US" sz="1400" dirty="0"/>
              <a:t>Different mounting options</a:t>
            </a:r>
          </a:p>
          <a:p>
            <a:pPr lvl="2"/>
            <a:r>
              <a:rPr lang="en-US" altLang="en-US" sz="1400" dirty="0"/>
              <a:t>Indoor/outdoor rated</a:t>
            </a:r>
          </a:p>
          <a:p>
            <a:pPr marL="745200" lvl="2" indent="0">
              <a:buNone/>
            </a:pPr>
            <a:endParaRPr lang="en-US" altLang="en-US" sz="1400" dirty="0"/>
          </a:p>
          <a:p>
            <a:pPr lvl="1"/>
            <a:r>
              <a:rPr lang="en-US" altLang="en-US" sz="1800" dirty="0"/>
              <a:t>R-rated fuses for back-up protection only</a:t>
            </a:r>
          </a:p>
          <a:p>
            <a:pPr lvl="2"/>
            <a:r>
              <a:rPr lang="en-US" altLang="en-US" sz="1400" dirty="0"/>
              <a:t>2.5 to 15.5kV</a:t>
            </a:r>
          </a:p>
          <a:p>
            <a:pPr lvl="2"/>
            <a:r>
              <a:rPr lang="en-US" altLang="en-US" sz="1400" dirty="0"/>
              <a:t>2R to 36R</a:t>
            </a:r>
          </a:p>
          <a:p>
            <a:pPr lvl="2"/>
            <a:r>
              <a:rPr lang="en-US" altLang="en-US" sz="1400" dirty="0"/>
              <a:t>Different mount options</a:t>
            </a:r>
          </a:p>
        </p:txBody>
      </p:sp>
    </p:spTree>
    <p:extLst>
      <p:ext uri="{BB962C8B-B14F-4D97-AF65-F5344CB8AC3E}">
        <p14:creationId xmlns:p14="http://schemas.microsoft.com/office/powerpoint/2010/main" val="306984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9ED12-1182-451B-AA26-A2EB59DBE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388" y="1936762"/>
            <a:ext cx="1706239" cy="3060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892772-3902-496F-81B2-A370B67FE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482" y="1936762"/>
            <a:ext cx="3259052" cy="3060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0E3850-7798-46E9-8F59-33B78C6F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1752600"/>
            <a:ext cx="2275416" cy="3429000"/>
          </a:xfrm>
          <a:prstGeom prst="rect">
            <a:avLst/>
          </a:prstGeom>
        </p:spPr>
      </p:pic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Medium Voltage Fuse Offering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F4B6906-365D-417F-A381-F5B94F82BF04}"/>
              </a:ext>
            </a:extLst>
          </p:cNvPr>
          <p:cNvSpPr txBox="1">
            <a:spLocks noChangeArrowheads="1"/>
          </p:cNvSpPr>
          <p:nvPr/>
        </p:nvSpPr>
        <p:spPr>
          <a:xfrm>
            <a:off x="354345" y="1751013"/>
            <a:ext cx="5037137" cy="46094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4400" indent="-284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 2" pitchFamily="18" charset="2"/>
              <a:buChar char="¾"/>
              <a:defRPr sz="2400" b="1" kern="1200" cap="sm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1600" indent="-201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 2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201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 2" pitchFamily="18" charset="2"/>
              <a:buChar char="¡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4800" indent="-230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800" b="1" dirty="0"/>
              <a:t>IEC DIN Style Back-up fuses</a:t>
            </a:r>
          </a:p>
          <a:p>
            <a:pPr lvl="2"/>
            <a:r>
              <a:rPr lang="en-US" altLang="en-US" sz="1400" dirty="0"/>
              <a:t>6 to 36kV </a:t>
            </a:r>
          </a:p>
          <a:p>
            <a:pPr lvl="2"/>
            <a:r>
              <a:rPr lang="en-US" altLang="en-US" sz="1400" dirty="0"/>
              <a:t>2A to 250A</a:t>
            </a:r>
          </a:p>
          <a:p>
            <a:pPr lvl="2"/>
            <a:r>
              <a:rPr lang="en-US" altLang="en-US" sz="1400" dirty="0"/>
              <a:t>Meet DIN size requirements</a:t>
            </a:r>
          </a:p>
          <a:p>
            <a:pPr marL="745200" lvl="2" indent="0">
              <a:buNone/>
            </a:pPr>
            <a:endParaRPr lang="en-US" altLang="en-US" sz="1400" dirty="0"/>
          </a:p>
          <a:p>
            <a:pPr lvl="1"/>
            <a:r>
              <a:rPr lang="en-US" altLang="en-US" sz="1800" b="1" dirty="0"/>
              <a:t>Potential Transformer Fuses (PT)</a:t>
            </a:r>
          </a:p>
          <a:p>
            <a:pPr lvl="2"/>
            <a:r>
              <a:rPr lang="en-US" altLang="en-US" sz="1400" dirty="0"/>
              <a:t>0.625V to 15.5kV</a:t>
            </a:r>
          </a:p>
          <a:p>
            <a:pPr lvl="2"/>
            <a:r>
              <a:rPr lang="en-US" altLang="en-US" sz="1400" dirty="0"/>
              <a:t>1/2A to 10A</a:t>
            </a:r>
          </a:p>
          <a:p>
            <a:pPr lvl="2"/>
            <a:endParaRPr lang="en-US" altLang="en-US" sz="1400" dirty="0"/>
          </a:p>
          <a:p>
            <a:pPr lvl="1"/>
            <a:r>
              <a:rPr lang="en-US" altLang="en-US" sz="1800" b="1" dirty="0"/>
              <a:t>Capacitor Fuses</a:t>
            </a:r>
          </a:p>
          <a:p>
            <a:pPr lvl="2"/>
            <a:r>
              <a:rPr lang="en-US" altLang="en-US" sz="1400" dirty="0"/>
              <a:t>1kV to 5.5kV</a:t>
            </a:r>
          </a:p>
          <a:p>
            <a:pPr lvl="2"/>
            <a:r>
              <a:rPr lang="en-US" altLang="en-US" sz="1400" dirty="0"/>
              <a:t>12A to 200A</a:t>
            </a:r>
          </a:p>
          <a:p>
            <a:pPr lvl="2"/>
            <a:r>
              <a:rPr lang="en-US" altLang="en-US" sz="1400" dirty="0"/>
              <a:t>Ampere rating varies by size</a:t>
            </a:r>
          </a:p>
          <a:p>
            <a:pPr lvl="2"/>
            <a:r>
              <a:rPr lang="en-US" altLang="en-US" sz="1400" dirty="0"/>
              <a:t>Different mounting options</a:t>
            </a:r>
          </a:p>
          <a:p>
            <a:pPr lvl="2"/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9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Medium Voltage Supports and Disconnects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4DB6C-9E21-4F06-ABC4-EA1FD4C8E762}"/>
              </a:ext>
            </a:extLst>
          </p:cNvPr>
          <p:cNvSpPr txBox="1"/>
          <p:nvPr/>
        </p:nvSpPr>
        <p:spPr>
          <a:xfrm>
            <a:off x="1828800" y="15240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Supports and Disconnects</a:t>
            </a:r>
            <a:endParaRPr lang="en-US" sz="1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4D3FF-8659-4914-8F30-FDE6DCE5B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09001"/>
            <a:ext cx="4423857" cy="4124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487977-A99B-4AAA-BD08-D8520D40D248}"/>
              </a:ext>
            </a:extLst>
          </p:cNvPr>
          <p:cNvSpPr txBox="1"/>
          <p:nvPr/>
        </p:nvSpPr>
        <p:spPr>
          <a:xfrm>
            <a:off x="6010274" y="15240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Live Parts</a:t>
            </a:r>
            <a:endParaRPr lang="en-US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34563-D90B-4254-A074-B885B977C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587" y="2262186"/>
            <a:ext cx="1019175" cy="1476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5A4FE-D1AB-43C7-A3CE-DB37D5FBE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095" y="3772672"/>
            <a:ext cx="170616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9263" y="1600200"/>
            <a:ext cx="5341937" cy="2514600"/>
          </a:xfrm>
          <a:noFill/>
        </p:spPr>
        <p:txBody>
          <a:bodyPr/>
          <a:lstStyle/>
          <a:p>
            <a:pPr marL="0" indent="0">
              <a:buNone/>
            </a:pPr>
            <a:endParaRPr lang="en-US" altLang="en-US" dirty="0"/>
          </a:p>
          <a:p>
            <a:pPr lvl="1"/>
            <a:r>
              <a:rPr lang="en-US" altLang="en-US" dirty="0"/>
              <a:t>Rated up to 2-600A, 200kA IR</a:t>
            </a:r>
          </a:p>
          <a:p>
            <a:pPr lvl="1"/>
            <a:r>
              <a:rPr lang="en-US" altLang="en-US" dirty="0"/>
              <a:t>Fast Acting</a:t>
            </a:r>
          </a:p>
          <a:p>
            <a:pPr lvl="1"/>
            <a:r>
              <a:rPr lang="en-US" altLang="en-US" dirty="0"/>
              <a:t>Exact replacement for British Standard (BS88) and older HRCII-C type fuses</a:t>
            </a:r>
          </a:p>
          <a:p>
            <a:pPr lvl="1"/>
            <a:r>
              <a:rPr lang="en-US" altLang="en-US" dirty="0"/>
              <a:t>Different mounting dimensions and performance ratings available.  </a:t>
            </a:r>
          </a:p>
        </p:txBody>
      </p:sp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CSA Class C fuses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A78422-77DB-463D-A5C3-31008789D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243410"/>
            <a:ext cx="1655762" cy="2720180"/>
          </a:xfrm>
          <a:prstGeom prst="rect">
            <a:avLst/>
          </a:prstGeom>
        </p:spPr>
      </p:pic>
      <p:graphicFrame>
        <p:nvGraphicFramePr>
          <p:cNvPr id="8" name="Group 103">
            <a:extLst>
              <a:ext uri="{FF2B5EF4-FFF2-40B4-BE49-F238E27FC236}">
                <a16:creationId xmlns:a16="http://schemas.microsoft.com/office/drawing/2014/main" id="{02FAA743-9544-4882-A2F8-EEEF16550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345771"/>
              </p:ext>
            </p:extLst>
          </p:nvPr>
        </p:nvGraphicFramePr>
        <p:xfrm>
          <a:off x="685799" y="4404360"/>
          <a:ext cx="7772401" cy="1706880"/>
        </p:xfrm>
        <a:graphic>
          <a:graphicData uri="http://schemas.openxmlformats.org/drawingml/2006/table">
            <a:tbl>
              <a:tblPr/>
              <a:tblGrid>
                <a:gridCol w="912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317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5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600VAC/460DC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Fast-Acting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Short circuit and back-up protection of motor controllers and components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2797F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5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FESC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600VAC/450DC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5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FESF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600VAC/450DC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2797F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2797F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5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2797F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72797F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59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 Low Voltage Disconnects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F4B6906-365D-417F-A381-F5B94F82BF04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1206500"/>
            <a:ext cx="5037137" cy="5194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4400" indent="-284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 2" pitchFamily="18" charset="2"/>
              <a:buChar char="¾"/>
              <a:defRPr sz="2400" b="1" kern="1200" cap="sm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1600" indent="-201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 2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201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 2" pitchFamily="18" charset="2"/>
              <a:buChar char="¡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4800" indent="-230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800" dirty="0"/>
              <a:t>UL508 Non-Fused Disconnects</a:t>
            </a:r>
          </a:p>
          <a:p>
            <a:pPr lvl="2"/>
            <a:r>
              <a:rPr lang="en-US" altLang="en-US" sz="1400" dirty="0"/>
              <a:t>600VAC</a:t>
            </a:r>
          </a:p>
          <a:p>
            <a:pPr lvl="2"/>
            <a:r>
              <a:rPr lang="en-US" altLang="en-US" sz="1400" dirty="0"/>
              <a:t>20 to 80A</a:t>
            </a:r>
          </a:p>
          <a:p>
            <a:pPr lvl="2"/>
            <a:r>
              <a:rPr lang="en-US" altLang="en-US" sz="1400" dirty="0"/>
              <a:t>Suitable for use as a motor disconnect</a:t>
            </a:r>
          </a:p>
          <a:p>
            <a:pPr lvl="2"/>
            <a:r>
              <a:rPr lang="en-US" altLang="en-US" sz="1400" dirty="0"/>
              <a:t>Din-rail or panel mount</a:t>
            </a:r>
          </a:p>
          <a:p>
            <a:pPr marL="745200" lvl="2" indent="0">
              <a:buNone/>
            </a:pPr>
            <a:endParaRPr lang="en-US" altLang="en-US" sz="1400" dirty="0"/>
          </a:p>
          <a:p>
            <a:pPr lvl="1"/>
            <a:r>
              <a:rPr lang="en-US" altLang="en-US" sz="1800" dirty="0"/>
              <a:t>UL98 Non-Fused Disconnects</a:t>
            </a:r>
          </a:p>
          <a:p>
            <a:pPr lvl="2"/>
            <a:r>
              <a:rPr lang="en-US" altLang="en-US" sz="1400" dirty="0"/>
              <a:t>600VAC</a:t>
            </a:r>
          </a:p>
          <a:p>
            <a:pPr lvl="2"/>
            <a:r>
              <a:rPr lang="en-US" altLang="en-US" sz="1400" dirty="0"/>
              <a:t>30 to 1200A</a:t>
            </a:r>
          </a:p>
          <a:p>
            <a:pPr lvl="2"/>
            <a:r>
              <a:rPr lang="en-US" altLang="en-US" sz="1400" dirty="0"/>
              <a:t>Rated for service entrance or main panel</a:t>
            </a:r>
          </a:p>
          <a:p>
            <a:pPr lvl="2"/>
            <a:endParaRPr lang="en-US" altLang="en-US" sz="1400" dirty="0"/>
          </a:p>
          <a:p>
            <a:pPr lvl="1"/>
            <a:r>
              <a:rPr lang="en-US" altLang="en-US" sz="1800" dirty="0"/>
              <a:t>UL98 Fused Disconnects</a:t>
            </a:r>
          </a:p>
          <a:p>
            <a:pPr lvl="2"/>
            <a:r>
              <a:rPr lang="en-US" altLang="en-US" sz="1400" dirty="0"/>
              <a:t>600VAC</a:t>
            </a:r>
          </a:p>
          <a:p>
            <a:pPr lvl="2"/>
            <a:r>
              <a:rPr lang="en-US" altLang="en-US" sz="1400" dirty="0"/>
              <a:t>30 to 1200A</a:t>
            </a:r>
          </a:p>
          <a:p>
            <a:pPr lvl="2"/>
            <a:r>
              <a:rPr lang="en-US" altLang="en-US" sz="1400" dirty="0"/>
              <a:t>Rated for service entrance or main panel</a:t>
            </a:r>
          </a:p>
          <a:p>
            <a:pPr lvl="2"/>
            <a:r>
              <a:rPr lang="en-US" altLang="en-US" sz="1400" dirty="0"/>
              <a:t>Rated for use with Class CC, J, or L fuses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06A961-B003-45F7-9D49-6F9DCF5F3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701" y="1114182"/>
            <a:ext cx="1295400" cy="1642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10991C-68CA-4BE4-8031-47D01CF42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570" y="2742327"/>
            <a:ext cx="1871663" cy="1792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02DE04-8918-4E2F-9C87-4EB554985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937" y="4472673"/>
            <a:ext cx="2287158" cy="192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6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3AE892A3-89FD-4AA4-AD38-F111E6441893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147050" cy="9525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Mersen’s Wire Management Product Offering</a:t>
            </a:r>
          </a:p>
        </p:txBody>
      </p:sp>
      <p:pic>
        <p:nvPicPr>
          <p:cNvPr id="3" name="Picture 8" descr="MPDB">
            <a:extLst>
              <a:ext uri="{FF2B5EF4-FFF2-40B4-BE49-F238E27FC236}">
                <a16:creationId xmlns:a16="http://schemas.microsoft.com/office/drawing/2014/main" id="{9DF1CCA4-834D-46CE-88D9-B2C024B8F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2000302" cy="262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1438DE9-CA52-415A-AE30-F99D601F8ED2}"/>
              </a:ext>
            </a:extLst>
          </p:cNvPr>
          <p:cNvSpPr txBox="1">
            <a:spLocks noChangeArrowheads="1"/>
          </p:cNvSpPr>
          <p:nvPr/>
        </p:nvSpPr>
        <p:spPr>
          <a:xfrm>
            <a:off x="300832" y="1752600"/>
            <a:ext cx="5037137" cy="4495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4400" indent="-284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 2" pitchFamily="18" charset="2"/>
              <a:buChar char="¾"/>
              <a:defRPr sz="2400" b="1" kern="1200" cap="sm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1600" indent="-201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 2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201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 2" pitchFamily="18" charset="2"/>
              <a:buChar char="¡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4800" indent="-230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800" dirty="0"/>
              <a:t>MPDB Series</a:t>
            </a:r>
          </a:p>
          <a:p>
            <a:pPr lvl="2"/>
            <a:r>
              <a:rPr lang="en-US" altLang="en-US" sz="1400" dirty="0"/>
              <a:t>600VAC/1000VDC</a:t>
            </a:r>
          </a:p>
          <a:p>
            <a:pPr lvl="2"/>
            <a:r>
              <a:rPr lang="en-US" altLang="en-US" sz="1400" dirty="0"/>
              <a:t>UL listed to 1953</a:t>
            </a:r>
          </a:p>
          <a:p>
            <a:pPr lvl="2"/>
            <a:r>
              <a:rPr lang="en-US" altLang="en-US" sz="1400" dirty="0"/>
              <a:t>Some part numbers rated for high strand cable &amp; multiple conductors</a:t>
            </a:r>
          </a:p>
          <a:p>
            <a:pPr lvl="2"/>
            <a:r>
              <a:rPr lang="en-US" altLang="en-US" sz="1400" dirty="0"/>
              <a:t>3-different frame sizes; small, intermediate, large</a:t>
            </a:r>
          </a:p>
          <a:p>
            <a:pPr lvl="2"/>
            <a:r>
              <a:rPr lang="en-US" altLang="en-US" sz="1400" dirty="0"/>
              <a:t>Option hinged safety cover</a:t>
            </a:r>
          </a:p>
          <a:p>
            <a:pPr lvl="2"/>
            <a:r>
              <a:rPr lang="en-US" altLang="en-US" sz="1400" dirty="0"/>
              <a:t>Double wide and triple wide blocks available</a:t>
            </a:r>
          </a:p>
          <a:p>
            <a:pPr marL="745200" lvl="2" indent="0">
              <a:buNone/>
            </a:pPr>
            <a:endParaRPr lang="en-US" altLang="en-US" sz="1400" dirty="0"/>
          </a:p>
          <a:p>
            <a:pPr lvl="1"/>
            <a:r>
              <a:rPr lang="en-US" altLang="en-US" sz="1800" dirty="0"/>
              <a:t>FSPDB Series</a:t>
            </a:r>
          </a:p>
          <a:p>
            <a:pPr lvl="2"/>
            <a:r>
              <a:rPr lang="en-US" altLang="en-US" sz="1400" dirty="0"/>
              <a:t>600VAC/1500VDC</a:t>
            </a:r>
          </a:p>
          <a:p>
            <a:pPr lvl="2"/>
            <a:r>
              <a:rPr lang="en-US" altLang="en-US" sz="1400" dirty="0"/>
              <a:t>UL Recognized</a:t>
            </a:r>
          </a:p>
          <a:p>
            <a:pPr lvl="2"/>
            <a:r>
              <a:rPr lang="en-US" altLang="en-US" sz="1400" dirty="0"/>
              <a:t>Touch-safe by design</a:t>
            </a:r>
          </a:p>
          <a:p>
            <a:pPr lvl="2"/>
            <a:r>
              <a:rPr lang="en-US" altLang="en-US" sz="1400" dirty="0"/>
              <a:t>Offered as single poles with the ability to join as multipoles</a:t>
            </a:r>
          </a:p>
          <a:p>
            <a:pPr lvl="2"/>
            <a:r>
              <a:rPr lang="en-US" altLang="en-US" sz="1400" dirty="0"/>
              <a:t>FSPDB1-3 are din-rail mountable</a:t>
            </a:r>
          </a:p>
          <a:p>
            <a:pPr marL="745200" lvl="2" indent="0">
              <a:buNone/>
            </a:pPr>
            <a:endParaRPr lang="en-US" altLang="en-US" sz="1400" dirty="0"/>
          </a:p>
        </p:txBody>
      </p:sp>
      <p:pic>
        <p:nvPicPr>
          <p:cNvPr id="6" name="Picture 7" descr="FSPDB_web">
            <a:extLst>
              <a:ext uri="{FF2B5EF4-FFF2-40B4-BE49-F238E27FC236}">
                <a16:creationId xmlns:a16="http://schemas.microsoft.com/office/drawing/2014/main" id="{C468FFD8-4726-4B87-994C-CCFA3BC6A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17050"/>
            <a:ext cx="2484401" cy="315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456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3AE892A3-89FD-4AA4-AD38-F111E6441893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147050" cy="9525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Mersen’s Wire Management Product Offering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1438DE9-CA52-415A-AE30-F99D601F8ED2}"/>
              </a:ext>
            </a:extLst>
          </p:cNvPr>
          <p:cNvSpPr txBox="1">
            <a:spLocks noChangeArrowheads="1"/>
          </p:cNvSpPr>
          <p:nvPr/>
        </p:nvSpPr>
        <p:spPr>
          <a:xfrm>
            <a:off x="300832" y="1752600"/>
            <a:ext cx="5947568" cy="2895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4400" indent="-284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 2" pitchFamily="18" charset="2"/>
              <a:buChar char="¾"/>
              <a:defRPr sz="2400" b="1" kern="1200" cap="sm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1600" indent="-201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 2" pitchFamily="18" charset="2"/>
              <a:buChar char="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201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4"/>
              </a:buClr>
              <a:buFont typeface="Wingdings 2" pitchFamily="18" charset="2"/>
              <a:buChar char="¡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4800" indent="-2304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1800" dirty="0"/>
              <a:t>Compact PDB Series</a:t>
            </a:r>
          </a:p>
          <a:p>
            <a:pPr lvl="2"/>
            <a:r>
              <a:rPr lang="en-US" altLang="en-US" sz="1400" dirty="0"/>
              <a:t>600VAC/DC</a:t>
            </a:r>
          </a:p>
          <a:p>
            <a:pPr lvl="2"/>
            <a:r>
              <a:rPr lang="en-US" altLang="en-US" sz="1400" dirty="0"/>
              <a:t>UL Recognized</a:t>
            </a:r>
          </a:p>
          <a:p>
            <a:pPr lvl="2"/>
            <a:r>
              <a:rPr lang="en-US" altLang="en-US" sz="1400" dirty="0"/>
              <a:t>Rated for use with smaller gauge wire, down to 18AWG</a:t>
            </a:r>
          </a:p>
          <a:p>
            <a:pPr lvl="2"/>
            <a:r>
              <a:rPr lang="en-US" altLang="en-US" sz="1400" dirty="0"/>
              <a:t>Multiple conductors</a:t>
            </a:r>
          </a:p>
          <a:p>
            <a:pPr lvl="2"/>
            <a:r>
              <a:rPr lang="en-US" altLang="en-US" sz="1400" dirty="0"/>
              <a:t>Rated for use with DLO</a:t>
            </a:r>
          </a:p>
          <a:p>
            <a:pPr lvl="2"/>
            <a:r>
              <a:rPr lang="en-US" altLang="en-US" sz="1400" dirty="0"/>
              <a:t>3-different frame sizes; small, intermediate, large</a:t>
            </a:r>
          </a:p>
          <a:p>
            <a:pPr lvl="2"/>
            <a:r>
              <a:rPr lang="en-US" altLang="en-US" sz="1400" dirty="0"/>
              <a:t>Din-rail or panel mount options</a:t>
            </a:r>
          </a:p>
          <a:p>
            <a:pPr marL="745200" lvl="2" indent="0">
              <a:buNone/>
            </a:pPr>
            <a:endParaRPr lang="en-US" altLang="en-US" sz="1400" dirty="0"/>
          </a:p>
          <a:p>
            <a:pPr marL="745200" lvl="2" indent="0">
              <a:buNone/>
            </a:pPr>
            <a:endParaRPr lang="en-US" alt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1AA0B5-7132-45EE-9DA9-8B9A5226A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124325"/>
            <a:ext cx="35814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8401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3AE892A3-89FD-4AA4-AD38-F111E6441893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147050" cy="9525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Electric Vehicle &amp; Energy Storage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7B138-F633-4DCB-85CB-568C548E0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60" y="1875640"/>
            <a:ext cx="1270171" cy="16973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B4B594-675B-4D71-BCB7-7FE6A71828D3}"/>
              </a:ext>
            </a:extLst>
          </p:cNvPr>
          <p:cNvSpPr/>
          <p:nvPr/>
        </p:nvSpPr>
        <p:spPr>
          <a:xfrm>
            <a:off x="362347" y="1431647"/>
            <a:ext cx="1943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72797F"/>
                </a:solidFill>
              </a:rPr>
              <a:t>Battery Module Fuse</a:t>
            </a:r>
            <a:endParaRPr lang="en-US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512EC4-7426-4C9F-97E3-1FA0A4A4D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126" y="1842701"/>
            <a:ext cx="782320" cy="1676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324226-4406-467D-89DE-B7C82F2A81D6}"/>
              </a:ext>
            </a:extLst>
          </p:cNvPr>
          <p:cNvSpPr/>
          <p:nvPr/>
        </p:nvSpPr>
        <p:spPr>
          <a:xfrm>
            <a:off x="3648024" y="1431646"/>
            <a:ext cx="1459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72797F"/>
                </a:solidFill>
              </a:rPr>
              <a:t>EV Pack Fuses</a:t>
            </a:r>
            <a:endParaRPr lang="en-US" sz="1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DF0B02-6B44-4E23-BCFD-4C74DDBCC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656" y="1815487"/>
            <a:ext cx="1050878" cy="1759844"/>
          </a:xfrm>
          <a:prstGeom prst="rect">
            <a:avLst/>
          </a:prstGeom>
        </p:spPr>
      </p:pic>
      <p:graphicFrame>
        <p:nvGraphicFramePr>
          <p:cNvPr id="15" name="Group 64">
            <a:extLst>
              <a:ext uri="{FF2B5EF4-FFF2-40B4-BE49-F238E27FC236}">
                <a16:creationId xmlns:a16="http://schemas.microsoft.com/office/drawing/2014/main" id="{6950AC52-9D51-434E-919B-D415282EC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352585"/>
              </p:ext>
            </p:extLst>
          </p:nvPr>
        </p:nvGraphicFramePr>
        <p:xfrm>
          <a:off x="760967" y="3873728"/>
          <a:ext cx="7831138" cy="2113418"/>
        </p:xfrm>
        <a:graphic>
          <a:graphicData uri="http://schemas.openxmlformats.org/drawingml/2006/table">
            <a:tbl>
              <a:tblPr/>
              <a:tblGrid>
                <a:gridCol w="1172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63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Ampere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09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50-200A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EV &amp; EES, battery module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19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MEV100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8-600A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EV &amp; EES, battery pack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09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MEV70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35-600A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EV &amp; EES, battery pack auxiliaries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MEV55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5-50A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EV &amp; EES, battery pack auxiliaries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9983241"/>
                  </a:ext>
                </a:extLst>
              </a:tr>
              <a:tr h="315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GBAT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50-400A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Energy Storage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49395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12353BA5-B463-4D61-BE4C-BCAC251E1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876" y="1947598"/>
            <a:ext cx="1657350" cy="14876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31CB1D-3C61-4AD6-8FEF-74D331A1B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1709081"/>
            <a:ext cx="2241635" cy="18764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ADBFA2-D2B1-4CC7-8E0D-0FE5FC5DDDA5}"/>
              </a:ext>
            </a:extLst>
          </p:cNvPr>
          <p:cNvSpPr/>
          <p:nvPr/>
        </p:nvSpPr>
        <p:spPr>
          <a:xfrm>
            <a:off x="6966852" y="1431646"/>
            <a:ext cx="1625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72797F"/>
                </a:solidFill>
              </a:rPr>
              <a:t>EES </a:t>
            </a:r>
            <a:r>
              <a:rPr lang="en-US" sz="1400" b="1" dirty="0" err="1">
                <a:solidFill>
                  <a:srgbClr val="72797F"/>
                </a:solidFill>
              </a:rPr>
              <a:t>gBAT</a:t>
            </a:r>
            <a:r>
              <a:rPr lang="en-US" sz="1400" b="1" dirty="0">
                <a:solidFill>
                  <a:srgbClr val="72797F"/>
                </a:solidFill>
              </a:rPr>
              <a:t> Fuses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26924361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3AE892A3-89FD-4AA4-AD38-F111E6441893}"/>
              </a:ext>
            </a:extLst>
          </p:cNvPr>
          <p:cNvSpPr txBox="1">
            <a:spLocks noChangeArrowheads="1"/>
          </p:cNvSpPr>
          <p:nvPr/>
        </p:nvSpPr>
        <p:spPr>
          <a:xfrm>
            <a:off x="463550" y="190500"/>
            <a:ext cx="8147050" cy="9525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Engineered Products Cooling/Busbar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A4A9F1-127A-4E82-A613-BB7EDA25AFE7}"/>
              </a:ext>
            </a:extLst>
          </p:cNvPr>
          <p:cNvGrpSpPr/>
          <p:nvPr/>
        </p:nvGrpSpPr>
        <p:grpSpPr>
          <a:xfrm>
            <a:off x="990600" y="1219200"/>
            <a:ext cx="2930645" cy="5067238"/>
            <a:chOff x="3554091" y="1227852"/>
            <a:chExt cx="2930645" cy="506723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F8DE8F-A374-4B83-9898-79A64D06083A}"/>
                </a:ext>
              </a:extLst>
            </p:cNvPr>
            <p:cNvSpPr/>
            <p:nvPr/>
          </p:nvSpPr>
          <p:spPr>
            <a:xfrm>
              <a:off x="3731891" y="2032789"/>
              <a:ext cx="2735593" cy="8628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lvl="1" indent="-285750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bg1"/>
                  </a:solidFill>
                </a:rPr>
                <a:t>Air and Liquid Cooled Heatsinks</a:t>
              </a:r>
            </a:p>
            <a:p>
              <a:pPr marL="285750" lvl="1" indent="-285750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bg1"/>
                  </a:solidFill>
                </a:rPr>
                <a:t>Heat-pipe Assemblies</a:t>
              </a:r>
            </a:p>
            <a:p>
              <a:pPr marL="285750" lvl="1" indent="-285750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fr-FR" sz="1200" dirty="0" err="1">
                  <a:solidFill>
                    <a:schemeClr val="bg1"/>
                  </a:solidFill>
                </a:rPr>
                <a:t>Heat</a:t>
              </a:r>
              <a:r>
                <a:rPr lang="fr-FR" sz="1200" dirty="0">
                  <a:solidFill>
                    <a:schemeClr val="bg1"/>
                  </a:solidFill>
                </a:rPr>
                <a:t> </a:t>
              </a:r>
              <a:r>
                <a:rPr lang="fr-FR" sz="1200" dirty="0" err="1">
                  <a:solidFill>
                    <a:schemeClr val="bg1"/>
                  </a:solidFill>
                </a:rPr>
                <a:t>Exchangers</a:t>
              </a:r>
              <a:endParaRPr lang="en-US" sz="1200" dirty="0">
                <a:solidFill>
                  <a:schemeClr val="bg1"/>
                </a:solidFill>
              </a:endParaRPr>
            </a:p>
            <a:p>
              <a:pPr marL="285750" lvl="1" indent="-285750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bg1"/>
                  </a:solidFill>
                </a:rPr>
                <a:t>Enclosed Cooling Systems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50EC667-B65A-4785-9E23-D9F091D89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117" y="3749697"/>
              <a:ext cx="1220071" cy="897033"/>
            </a:xfrm>
            <a:prstGeom prst="rect">
              <a:avLst/>
            </a:prstGeom>
          </p:spPr>
        </p:pic>
        <p:pic>
          <p:nvPicPr>
            <p:cNvPr id="17" name="Picture 4" descr="CALISTOR MASSY L235645A">
              <a:extLst>
                <a:ext uri="{FF2B5EF4-FFF2-40B4-BE49-F238E27FC236}">
                  <a16:creationId xmlns:a16="http://schemas.microsoft.com/office/drawing/2014/main" id="{72E02815-2EB8-45B2-95A8-8B02D231A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744" y="5433593"/>
              <a:ext cx="812430" cy="775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Aquasurf-BEW">
              <a:extLst>
                <a:ext uri="{FF2B5EF4-FFF2-40B4-BE49-F238E27FC236}">
                  <a16:creationId xmlns:a16="http://schemas.microsoft.com/office/drawing/2014/main" id="{C4550348-BBE7-4A63-B553-17638E78F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6454" y="4560921"/>
              <a:ext cx="1867385" cy="1465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eatpipes">
              <a:extLst>
                <a:ext uri="{FF2B5EF4-FFF2-40B4-BE49-F238E27FC236}">
                  <a16:creationId xmlns:a16="http://schemas.microsoft.com/office/drawing/2014/main" id="{15736BB7-45A5-43E1-BE38-9056486BD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756" y="3780981"/>
              <a:ext cx="1371980" cy="1414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Hollowfin">
              <a:extLst>
                <a:ext uri="{FF2B5EF4-FFF2-40B4-BE49-F238E27FC236}">
                  <a16:creationId xmlns:a16="http://schemas.microsoft.com/office/drawing/2014/main" id="{86D4867D-0FAE-4A25-B16D-6E261AA60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616" y="5603015"/>
              <a:ext cx="798868" cy="69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Connecteur droit 41">
              <a:extLst>
                <a:ext uri="{FF2B5EF4-FFF2-40B4-BE49-F238E27FC236}">
                  <a16:creationId xmlns:a16="http://schemas.microsoft.com/office/drawing/2014/main" id="{C5273579-2453-44B6-A3FB-07CE9E184BE8}"/>
                </a:ext>
              </a:extLst>
            </p:cNvPr>
            <p:cNvCxnSpPr>
              <a:endCxn id="13" idx="1"/>
            </p:cNvCxnSpPr>
            <p:nvPr/>
          </p:nvCxnSpPr>
          <p:spPr>
            <a:xfrm>
              <a:off x="3731891" y="1348512"/>
              <a:ext cx="0" cy="1115683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595DE7C-AD7C-4C8A-BB42-7C60DA88723B}"/>
                </a:ext>
              </a:extLst>
            </p:cNvPr>
            <p:cNvSpPr/>
            <p:nvPr/>
          </p:nvSpPr>
          <p:spPr>
            <a:xfrm>
              <a:off x="3851283" y="1227852"/>
              <a:ext cx="2341641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buClr>
                  <a:schemeClr val="accent4"/>
                </a:buClr>
              </a:pPr>
              <a:r>
                <a:rPr lang="en-US" sz="1800" b="1" cap="small" dirty="0">
                  <a:solidFill>
                    <a:schemeClr val="accent1"/>
                  </a:solidFill>
                </a:rPr>
                <a:t>Cooling</a:t>
              </a:r>
              <a:endParaRPr lang="en-US" sz="1800" cap="small" dirty="0">
                <a:solidFill>
                  <a:schemeClr val="accent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194535-8277-4C10-A434-C2FD529ECBD6}"/>
                </a:ext>
              </a:extLst>
            </p:cNvPr>
            <p:cNvSpPr/>
            <p:nvPr/>
          </p:nvSpPr>
          <p:spPr>
            <a:xfrm>
              <a:off x="3554091" y="1336147"/>
              <a:ext cx="185030" cy="1850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C7B442F-3749-4FDD-BDBE-743A75948317}"/>
              </a:ext>
            </a:extLst>
          </p:cNvPr>
          <p:cNvGrpSpPr/>
          <p:nvPr/>
        </p:nvGrpSpPr>
        <p:grpSpPr>
          <a:xfrm>
            <a:off x="5222757" y="1219200"/>
            <a:ext cx="3186874" cy="5064383"/>
            <a:chOff x="6738638" y="1268225"/>
            <a:chExt cx="3186874" cy="5064383"/>
          </a:xfrm>
        </p:grpSpPr>
        <p:cxnSp>
          <p:nvCxnSpPr>
            <p:cNvPr id="25" name="Connecteur droit 18">
              <a:extLst>
                <a:ext uri="{FF2B5EF4-FFF2-40B4-BE49-F238E27FC236}">
                  <a16:creationId xmlns:a16="http://schemas.microsoft.com/office/drawing/2014/main" id="{C31935E9-102E-45A3-A5DB-7246369B6E8D}"/>
                </a:ext>
              </a:extLst>
            </p:cNvPr>
            <p:cNvCxnSpPr>
              <a:endCxn id="27" idx="1"/>
            </p:cNvCxnSpPr>
            <p:nvPr/>
          </p:nvCxnSpPr>
          <p:spPr>
            <a:xfrm>
              <a:off x="6909813" y="1439041"/>
              <a:ext cx="0" cy="915949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B39CCB1-1B1B-4B0E-85E7-BE98FFA94F3D}"/>
                </a:ext>
              </a:extLst>
            </p:cNvPr>
            <p:cNvSpPr/>
            <p:nvPr/>
          </p:nvSpPr>
          <p:spPr>
            <a:xfrm>
              <a:off x="7029882" y="1268225"/>
              <a:ext cx="2169743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buClr>
                  <a:schemeClr val="accent4"/>
                </a:buClr>
              </a:pPr>
              <a:r>
                <a:rPr lang="en-US" sz="1800" b="1" cap="small" dirty="0">
                  <a:solidFill>
                    <a:schemeClr val="accent1"/>
                  </a:solidFill>
                </a:rPr>
                <a:t>Bus Bar</a:t>
              </a:r>
              <a:endParaRPr lang="en-US" sz="1800" cap="small" dirty="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1ACB2FA-77C3-4C13-8B04-F58FEAFC5831}"/>
                </a:ext>
              </a:extLst>
            </p:cNvPr>
            <p:cNvSpPr/>
            <p:nvPr/>
          </p:nvSpPr>
          <p:spPr>
            <a:xfrm>
              <a:off x="6909813" y="2003607"/>
              <a:ext cx="2540918" cy="70276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76717" lvl="1" indent="-285750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bg1"/>
                  </a:solidFill>
                </a:rPr>
                <a:t>Laminated / Multi-layer</a:t>
              </a:r>
            </a:p>
            <a:p>
              <a:pPr marL="76717" lvl="1" indent="-285750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bg1"/>
                  </a:solidFill>
                </a:rPr>
                <a:t>Flexible / High Temperature</a:t>
              </a:r>
            </a:p>
            <a:p>
              <a:pPr marL="76717" lvl="1" indent="-285750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solidFill>
                    <a:schemeClr val="bg1"/>
                  </a:solidFill>
                </a:rPr>
                <a:t>Powder Coated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5337C3-2E6E-44DF-869B-307F5B805EA4}"/>
                </a:ext>
              </a:extLst>
            </p:cNvPr>
            <p:cNvSpPr/>
            <p:nvPr/>
          </p:nvSpPr>
          <p:spPr>
            <a:xfrm>
              <a:off x="6738638" y="1390389"/>
              <a:ext cx="185030" cy="1850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45E92346-7C7E-4E4C-B079-283A1174B8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5" r="8816"/>
            <a:stretch/>
          </p:blipFill>
          <p:spPr bwMode="auto">
            <a:xfrm>
              <a:off x="6849605" y="3887087"/>
              <a:ext cx="1330668" cy="82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ED0FD32B-10C8-4E0B-87BB-1005C6A3C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192" y="4786933"/>
              <a:ext cx="1876891" cy="1545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D547382D-A6CA-4CD2-8D7E-C5987F466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9903" y="3842869"/>
              <a:ext cx="1845609" cy="1073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1887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25314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2042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9263" y="1600200"/>
            <a:ext cx="7772400" cy="4343400"/>
          </a:xfrm>
          <a:noFill/>
        </p:spPr>
        <p:txBody>
          <a:bodyPr/>
          <a:lstStyle/>
          <a:p>
            <a:r>
              <a:rPr lang="en-US" altLang="en-US" dirty="0"/>
              <a:t>Class CC Fuses</a:t>
            </a:r>
          </a:p>
          <a:p>
            <a:pPr lvl="1"/>
            <a:r>
              <a:rPr lang="en-US" altLang="en-US" dirty="0"/>
              <a:t>Rated 30A or less, 200kA IR</a:t>
            </a:r>
          </a:p>
          <a:p>
            <a:pPr lvl="1"/>
            <a:r>
              <a:rPr lang="en-US" altLang="en-US" dirty="0"/>
              <a:t>Current-Limiting, Optional Time-Delay</a:t>
            </a:r>
          </a:p>
          <a:p>
            <a:pPr lvl="1"/>
            <a:r>
              <a:rPr lang="en-US" altLang="en-US" dirty="0"/>
              <a:t>All size 10x38mm with rejection feature</a:t>
            </a:r>
          </a:p>
          <a:p>
            <a:pPr lvl="1"/>
            <a:r>
              <a:rPr lang="en-US" altLang="en-US" dirty="0"/>
              <a:t>UL Listed for Branch-Circuit Protection</a:t>
            </a:r>
          </a:p>
        </p:txBody>
      </p:sp>
      <p:graphicFrame>
        <p:nvGraphicFramePr>
          <p:cNvPr id="265269" name="Group 53"/>
          <p:cNvGraphicFramePr>
            <a:graphicFrameLocks noGrp="1"/>
          </p:cNvGraphicFramePr>
          <p:nvPr/>
        </p:nvGraphicFramePr>
        <p:xfrm>
          <a:off x="673100" y="4178300"/>
          <a:ext cx="7831138" cy="1836420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2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Series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ATDR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 / 300VDC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Time-Delay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Motor protection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ATQR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 / 300VDC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Time-Delay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Transformer protection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ATMR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600VAC/DC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Fast-Acting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SzPct val="80000"/>
                        <a:defRPr>
                          <a:solidFill>
                            <a:srgbClr val="72797F"/>
                          </a:solidFill>
                          <a:latin typeface="Arial" charset="0"/>
                          <a:cs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2797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Control, lighting, general purpose protection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CC Fuse Offering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33CCD-56DD-4D76-B62F-3A787752C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353" y="1221579"/>
            <a:ext cx="1418332" cy="26709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04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463550" y="190500"/>
            <a:ext cx="7772400" cy="8382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small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dirty="0"/>
              <a:t>UL/CSA Class CC Fuse Holders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B83838-03D8-44E1-B867-CAC28DFC3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4" y="1713135"/>
            <a:ext cx="1973580" cy="213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EA37B7-EAEE-4CC7-8325-F04ECB350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318" y="1623570"/>
            <a:ext cx="2767097" cy="2404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40D6F1-18D3-4599-8D22-D9484E0D7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705" y="1623570"/>
            <a:ext cx="2300724" cy="2404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E4DB6C-9E21-4F06-ABC4-EA1FD4C8E762}"/>
              </a:ext>
            </a:extLst>
          </p:cNvPr>
          <p:cNvSpPr txBox="1"/>
          <p:nvPr/>
        </p:nvSpPr>
        <p:spPr>
          <a:xfrm>
            <a:off x="951047" y="1346570"/>
            <a:ext cx="873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303XXR</a:t>
            </a:r>
            <a:endParaRPr lang="en-US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D56B8D-43EA-494D-8679-F0FE9DBA1AB4}"/>
              </a:ext>
            </a:extLst>
          </p:cNvPr>
          <p:cNvSpPr txBox="1"/>
          <p:nvPr/>
        </p:nvSpPr>
        <p:spPr>
          <a:xfrm>
            <a:off x="3883138" y="1346571"/>
            <a:ext cx="873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USCC</a:t>
            </a:r>
            <a:endParaRPr lang="en-US" sz="1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8845E2-5E68-49C3-81AD-13F44708390E}"/>
              </a:ext>
            </a:extLst>
          </p:cNvPr>
          <p:cNvSpPr txBox="1"/>
          <p:nvPr/>
        </p:nvSpPr>
        <p:spPr>
          <a:xfrm>
            <a:off x="1824502" y="3932198"/>
            <a:ext cx="1420978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In-Line FEC/FEY</a:t>
            </a:r>
            <a:endParaRPr lang="en-US" sz="1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331D0-51AB-45CC-AB3A-412A9A746969}"/>
              </a:ext>
            </a:extLst>
          </p:cNvPr>
          <p:cNvSpPr txBox="1"/>
          <p:nvPr/>
        </p:nvSpPr>
        <p:spPr>
          <a:xfrm>
            <a:off x="6980224" y="1349833"/>
            <a:ext cx="873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USGCC</a:t>
            </a:r>
            <a:endParaRPr lang="en-US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EE6DC5-3D2E-4003-92F6-1BE610F6D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019" y="4302867"/>
            <a:ext cx="2109788" cy="2068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4CE617-914D-4D88-9F96-B5CF8EE7F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037964"/>
            <a:ext cx="3924300" cy="2333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1B52C9-579E-46D5-9500-0AE3DE583F79}"/>
              </a:ext>
            </a:extLst>
          </p:cNvPr>
          <p:cNvSpPr txBox="1"/>
          <p:nvPr/>
        </p:nvSpPr>
        <p:spPr>
          <a:xfrm>
            <a:off x="5528940" y="3932198"/>
            <a:ext cx="1420978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rgbClr val="72797F"/>
                </a:solidFill>
              </a:rPr>
              <a:t>CEP-FS30CC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268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429000" y="12065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>
              <a:solidFill>
                <a:srgbClr val="E17000"/>
              </a:solidFill>
            </a:endParaRP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3403600" y="12065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88437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190500"/>
            <a:ext cx="7772400" cy="838200"/>
          </a:xfrm>
          <a:noFill/>
        </p:spPr>
        <p:txBody>
          <a:bodyPr/>
          <a:lstStyle/>
          <a:p>
            <a:r>
              <a:rPr lang="en-US" altLang="en-US" dirty="0"/>
              <a:t>UL/CSA Low Voltage Fuse Offering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21031-721C-4388-96E2-4C267A517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1" y="1667156"/>
            <a:ext cx="838797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7CEEB-8314-4833-B1FA-1BCE2AE6993E}"/>
              </a:ext>
            </a:extLst>
          </p:cNvPr>
          <p:cNvSpPr txBox="1"/>
          <p:nvPr/>
        </p:nvSpPr>
        <p:spPr>
          <a:xfrm>
            <a:off x="83825" y="1205491"/>
            <a:ext cx="962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(248-2)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5D568-CB44-417C-87FA-73A09ABC84A4}"/>
              </a:ext>
            </a:extLst>
          </p:cNvPr>
          <p:cNvSpPr txBox="1"/>
          <p:nvPr/>
        </p:nvSpPr>
        <p:spPr>
          <a:xfrm>
            <a:off x="1114805" y="1209769"/>
            <a:ext cx="87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CC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(248-4)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8AEE0-C8E0-4C49-B9DD-C9D3AB1A3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40" y="1667156"/>
            <a:ext cx="732532" cy="1379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F5DE5E-08F6-46DF-9BEB-3597DD282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516" y="1685763"/>
            <a:ext cx="1008301" cy="1382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B2E17E-2AE7-4F2B-A222-78E72A8D390E}"/>
              </a:ext>
            </a:extLst>
          </p:cNvPr>
          <p:cNvSpPr txBox="1"/>
          <p:nvPr/>
        </p:nvSpPr>
        <p:spPr>
          <a:xfrm>
            <a:off x="2185727" y="1212611"/>
            <a:ext cx="8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>
                <a:solidFill>
                  <a:srgbClr val="72797F"/>
                </a:solidFill>
              </a:rPr>
              <a:t>Class G</a:t>
            </a:r>
          </a:p>
          <a:p>
            <a:pPr algn="ctr"/>
            <a:r>
              <a:rPr lang="en-US" sz="1200" dirty="0">
                <a:solidFill>
                  <a:srgbClr val="72797F"/>
                </a:solidFill>
              </a:rPr>
              <a:t>(248-5)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81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ERSEN">
  <a:themeElements>
    <a:clrScheme name="Mersen Colors">
      <a:dk1>
        <a:srgbClr val="517485"/>
      </a:dk1>
      <a:lt1>
        <a:sysClr val="window" lastClr="FFFFFF"/>
      </a:lt1>
      <a:dk2>
        <a:srgbClr val="96A9B1"/>
      </a:dk2>
      <a:lt2>
        <a:srgbClr val="CAD4D8"/>
      </a:lt2>
      <a:accent1>
        <a:srgbClr val="517485"/>
      </a:accent1>
      <a:accent2>
        <a:srgbClr val="008ED5"/>
      </a:accent2>
      <a:accent3>
        <a:srgbClr val="4E55A2"/>
      </a:accent3>
      <a:accent4>
        <a:srgbClr val="E84E0F"/>
      </a:accent4>
      <a:accent5>
        <a:srgbClr val="65B32E"/>
      </a:accent5>
      <a:accent6>
        <a:srgbClr val="C24F97"/>
      </a:accent6>
      <a:hlink>
        <a:srgbClr val="0000FF"/>
      </a:hlink>
      <a:folHlink>
        <a:srgbClr val="800080"/>
      </a:folHlink>
    </a:clrScheme>
    <a:fontScheme name="Soloc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6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PPT-Corporate-Template</Template>
  <TotalTime>944</TotalTime>
  <Words>2854</Words>
  <Application>Microsoft Office PowerPoint</Application>
  <PresentationFormat>On-screen Show (4:3)</PresentationFormat>
  <Paragraphs>813</Paragraphs>
  <Slides>55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Gotham-Bold</vt:lpstr>
      <vt:lpstr>Wingdings</vt:lpstr>
      <vt:lpstr>Wingdings 2</vt:lpstr>
      <vt:lpstr>MERSEN</vt:lpstr>
      <vt:lpstr>think-cell Slide</vt:lpstr>
      <vt:lpstr>Session 2: Product Overview</vt:lpstr>
      <vt:lpstr>Agenda</vt:lpstr>
      <vt:lpstr>Product Overview</vt:lpstr>
      <vt:lpstr>UL/CSA Low Voltage Fuse Offering</vt:lpstr>
      <vt:lpstr>PowerPoint Presentation</vt:lpstr>
      <vt:lpstr>UL/CSA Low Voltage Fuse Offering</vt:lpstr>
      <vt:lpstr>PowerPoint Presentation</vt:lpstr>
      <vt:lpstr>PowerPoint Presentation</vt:lpstr>
      <vt:lpstr>UL/CSA Low Voltage Fuse Offering</vt:lpstr>
      <vt:lpstr>PowerPoint Presentation</vt:lpstr>
      <vt:lpstr>PowerPoint Presentation</vt:lpstr>
      <vt:lpstr>UL/CSA Low Voltage Fuse Offering</vt:lpstr>
      <vt:lpstr>PowerPoint Presentation</vt:lpstr>
      <vt:lpstr>PowerPoint Presentation</vt:lpstr>
      <vt:lpstr>UL/CSA Low Voltage Fuse Offering</vt:lpstr>
      <vt:lpstr>PowerPoint Presentation</vt:lpstr>
      <vt:lpstr>PowerPoint Presentation</vt:lpstr>
      <vt:lpstr>UL/CSA Low Voltage Fuse Offering</vt:lpstr>
      <vt:lpstr>PowerPoint Presentation</vt:lpstr>
      <vt:lpstr>PowerPoint Presentation</vt:lpstr>
      <vt:lpstr>UL/CSA Low Voltage Fuse Offering</vt:lpstr>
      <vt:lpstr>PowerPoint Presentation</vt:lpstr>
      <vt:lpstr>PowerPoint Presentation</vt:lpstr>
      <vt:lpstr>UL/CSA Low Voltage Fuse Offering</vt:lpstr>
      <vt:lpstr>PowerPoint Presentation</vt:lpstr>
      <vt:lpstr>PowerPoint Presentation</vt:lpstr>
      <vt:lpstr>UL/CSA Low Voltage Fuse Offering</vt:lpstr>
      <vt:lpstr>PowerPoint Presentation</vt:lpstr>
      <vt:lpstr>UL/CSA Low Voltage Fuse Offering</vt:lpstr>
      <vt:lpstr>PowerPoint Presentation</vt:lpstr>
      <vt:lpstr>PowerPoint Presentation</vt:lpstr>
      <vt:lpstr>PowerPoint Presentation</vt:lpstr>
      <vt:lpstr>UL/CSA Low Voltage Fuse Offering</vt:lpstr>
      <vt:lpstr>PowerPoint Presentation</vt:lpstr>
      <vt:lpstr>PowerPoint Presentation</vt:lpstr>
      <vt:lpstr>UL/CSA Low Voltage Fuse Offering</vt:lpstr>
      <vt:lpstr>PowerPoint Presentation</vt:lpstr>
      <vt:lpstr>PowerPoint Presentation</vt:lpstr>
      <vt:lpstr>UL/CSA Low Voltage Fuse Offering</vt:lpstr>
      <vt:lpstr>PowerPoint Presentation</vt:lpstr>
      <vt:lpstr>PowerPoint Presentation</vt:lpstr>
      <vt:lpstr>UL/CSA Low Voltage Fuse Offering</vt:lpstr>
      <vt:lpstr>PowerPoint Presentation</vt:lpstr>
      <vt:lpstr>UL/CSA Low Voltage Fuse Offering</vt:lpstr>
      <vt:lpstr>PowerPoint Presentation</vt:lpstr>
      <vt:lpstr>PowerPoint Presentation</vt:lpstr>
      <vt:lpstr>Medium Voltage Fuse Offering</vt:lpstr>
      <vt:lpstr>Medium Voltage Fuse Offering</vt:lpstr>
      <vt:lpstr>PowerPoint Presentation</vt:lpstr>
      <vt:lpstr>UL Low Voltage Disconnects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MERSEN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Voltage</dc:title>
  <dc:creator>MERSEN</dc:creator>
  <cp:lastModifiedBy>SHEEHAN JT</cp:lastModifiedBy>
  <cp:revision>101</cp:revision>
  <dcterms:created xsi:type="dcterms:W3CDTF">2018-04-23T18:26:13Z</dcterms:created>
  <dcterms:modified xsi:type="dcterms:W3CDTF">2021-04-13T20:18:41Z</dcterms:modified>
</cp:coreProperties>
</file>